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4"/>
    <p:sldMasterId id="2147483797" r:id="rId5"/>
  </p:sldMasterIdLst>
  <p:notesMasterIdLst>
    <p:notesMasterId r:id="rId15"/>
  </p:notesMasterIdLst>
  <p:handoutMasterIdLst>
    <p:handoutMasterId r:id="rId16"/>
  </p:handoutMasterIdLst>
  <p:sldIdLst>
    <p:sldId id="321" r:id="rId6"/>
    <p:sldId id="303" r:id="rId7"/>
    <p:sldId id="305" r:id="rId8"/>
    <p:sldId id="329" r:id="rId9"/>
    <p:sldId id="259" r:id="rId10"/>
    <p:sldId id="327" r:id="rId11"/>
    <p:sldId id="328" r:id="rId12"/>
    <p:sldId id="308" r:id="rId13"/>
    <p:sldId id="315" r:id="rId14"/>
  </p:sldIdLst>
  <p:sldSz cx="10033000" cy="7524750"/>
  <p:notesSz cx="6669088" cy="9926638"/>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549" userDrawn="1">
          <p15:clr>
            <a:srgbClr val="A4A3A4"/>
          </p15:clr>
        </p15:guide>
        <p15:guide id="3" orient="horz" pos="3265" userDrawn="1">
          <p15:clr>
            <a:srgbClr val="A4A3A4"/>
          </p15:clr>
        </p15:guide>
        <p15:guide id="4" orient="horz" pos="3901" userDrawn="1">
          <p15:clr>
            <a:srgbClr val="A4A3A4"/>
          </p15:clr>
        </p15:guide>
        <p15:guide id="5" orient="horz" pos="3527" userDrawn="1">
          <p15:clr>
            <a:srgbClr val="A4A3A4"/>
          </p15:clr>
        </p15:guide>
        <p15:guide id="6" pos="3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F54"/>
    <a:srgbClr val="F200C2"/>
    <a:srgbClr val="FFD200"/>
    <a:srgbClr val="78E0C2"/>
    <a:srgbClr val="2CBAD8"/>
    <a:srgbClr val="E60000"/>
    <a:srgbClr val="FF5A00"/>
    <a:srgbClr val="00CF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7544" autoAdjust="0"/>
  </p:normalViewPr>
  <p:slideViewPr>
    <p:cSldViewPr snapToGrid="0">
      <p:cViewPr varScale="1">
        <p:scale>
          <a:sx n="87" d="100"/>
          <a:sy n="87" d="100"/>
        </p:scale>
        <p:origin x="756" y="30"/>
      </p:cViewPr>
      <p:guideLst>
        <p:guide orient="horz" pos="1549"/>
        <p:guide orient="horz" pos="3265"/>
        <p:guide orient="horz" pos="3901"/>
        <p:guide orient="horz" pos="3527"/>
        <p:guide pos="3160"/>
      </p:guideLst>
    </p:cSldViewPr>
  </p:slideViewPr>
  <p:notesTextViewPr>
    <p:cViewPr>
      <p:scale>
        <a:sx n="3" d="2"/>
        <a:sy n="3" d="2"/>
      </p:scale>
      <p:origin x="0" y="0"/>
    </p:cViewPr>
  </p:notesTextViewPr>
  <p:sorterViewPr>
    <p:cViewPr>
      <p:scale>
        <a:sx n="160" d="100"/>
        <a:sy n="160" d="100"/>
      </p:scale>
      <p:origin x="0" y="0"/>
    </p:cViewPr>
  </p:sorterViewPr>
  <p:notesViewPr>
    <p:cSldViewPr snapToGrid="0">
      <p:cViewPr varScale="1">
        <p:scale>
          <a:sx n="117" d="100"/>
          <a:sy n="117" d="100"/>
        </p:scale>
        <p:origin x="84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le, Aaron" userId="23842c9d-8b0a-4541-9ea9-fba5d180f166" providerId="ADAL" clId="{4E0982C2-9498-4FF0-A96A-E318D0631BC8}"/>
    <pc:docChg chg="undo redo custSel modSld">
      <pc:chgData name="Boyle, Aaron" userId="23842c9d-8b0a-4541-9ea9-fba5d180f166" providerId="ADAL" clId="{4E0982C2-9498-4FF0-A96A-E318D0631BC8}" dt="2023-10-03T14:07:09.662" v="76" actId="2"/>
      <pc:docMkLst>
        <pc:docMk/>
      </pc:docMkLst>
      <pc:sldChg chg="modSp mod">
        <pc:chgData name="Boyle, Aaron" userId="23842c9d-8b0a-4541-9ea9-fba5d180f166" providerId="ADAL" clId="{4E0982C2-9498-4FF0-A96A-E318D0631BC8}" dt="2023-10-03T14:07:04.118" v="74" actId="2"/>
        <pc:sldMkLst>
          <pc:docMk/>
          <pc:sldMk cId="1957376255" sldId="259"/>
        </pc:sldMkLst>
        <pc:spChg chg="mod">
          <ac:chgData name="Boyle, Aaron" userId="23842c9d-8b0a-4541-9ea9-fba5d180f166" providerId="ADAL" clId="{4E0982C2-9498-4FF0-A96A-E318D0631BC8}" dt="2023-10-03T14:07:02.063" v="73" actId="2"/>
          <ac:spMkLst>
            <pc:docMk/>
            <pc:sldMk cId="1957376255" sldId="259"/>
            <ac:spMk id="5" creationId="{6C409DC5-B6FF-4B37-A748-1A6DD1A344D7}"/>
          </ac:spMkLst>
        </pc:spChg>
        <pc:spChg chg="mod">
          <ac:chgData name="Boyle, Aaron" userId="23842c9d-8b0a-4541-9ea9-fba5d180f166" providerId="ADAL" clId="{4E0982C2-9498-4FF0-A96A-E318D0631BC8}" dt="2023-10-03T14:07:04.118" v="74" actId="2"/>
          <ac:spMkLst>
            <pc:docMk/>
            <pc:sldMk cId="1957376255" sldId="259"/>
            <ac:spMk id="19" creationId="{8E4EFEE8-1628-B75D-089E-E6522D5956B4}"/>
          </ac:spMkLst>
        </pc:spChg>
      </pc:sldChg>
      <pc:sldChg chg="modSp mod">
        <pc:chgData name="Boyle, Aaron" userId="23842c9d-8b0a-4541-9ea9-fba5d180f166" providerId="ADAL" clId="{4E0982C2-9498-4FF0-A96A-E318D0631BC8}" dt="2023-09-29T14:04:26.299" v="60" actId="1076"/>
        <pc:sldMkLst>
          <pc:docMk/>
          <pc:sldMk cId="3438684167" sldId="303"/>
        </pc:sldMkLst>
        <pc:spChg chg="mod">
          <ac:chgData name="Boyle, Aaron" userId="23842c9d-8b0a-4541-9ea9-fba5d180f166" providerId="ADAL" clId="{4E0982C2-9498-4FF0-A96A-E318D0631BC8}" dt="2023-09-29T14:04:24.860" v="59" actId="1076"/>
          <ac:spMkLst>
            <pc:docMk/>
            <pc:sldMk cId="3438684167" sldId="303"/>
            <ac:spMk id="5" creationId="{AC6716A5-4A90-18F9-133F-FC3FCAA9022E}"/>
          </ac:spMkLst>
        </pc:spChg>
        <pc:picChg chg="mod">
          <ac:chgData name="Boyle, Aaron" userId="23842c9d-8b0a-4541-9ea9-fba5d180f166" providerId="ADAL" clId="{4E0982C2-9498-4FF0-A96A-E318D0631BC8}" dt="2023-09-29T14:04:26.299" v="60" actId="1076"/>
          <ac:picMkLst>
            <pc:docMk/>
            <pc:sldMk cId="3438684167" sldId="303"/>
            <ac:picMk id="11" creationId="{4FDFC452-0407-BF2C-56F8-CDE9AEA71D00}"/>
          </ac:picMkLst>
        </pc:picChg>
      </pc:sldChg>
      <pc:sldChg chg="modSp mod">
        <pc:chgData name="Boyle, Aaron" userId="23842c9d-8b0a-4541-9ea9-fba5d180f166" providerId="ADAL" clId="{4E0982C2-9498-4FF0-A96A-E318D0631BC8}" dt="2023-09-28T15:11:33.411" v="15" actId="20577"/>
        <pc:sldMkLst>
          <pc:docMk/>
          <pc:sldMk cId="1688309784" sldId="308"/>
        </pc:sldMkLst>
        <pc:spChg chg="mod">
          <ac:chgData name="Boyle, Aaron" userId="23842c9d-8b0a-4541-9ea9-fba5d180f166" providerId="ADAL" clId="{4E0982C2-9498-4FF0-A96A-E318D0631BC8}" dt="2023-09-28T15:11:22.426" v="13"/>
          <ac:spMkLst>
            <pc:docMk/>
            <pc:sldMk cId="1688309784" sldId="308"/>
            <ac:spMk id="3" creationId="{00000000-0000-0000-0000-000000000000}"/>
          </ac:spMkLst>
        </pc:spChg>
        <pc:spChg chg="mod">
          <ac:chgData name="Boyle, Aaron" userId="23842c9d-8b0a-4541-9ea9-fba5d180f166" providerId="ADAL" clId="{4E0982C2-9498-4FF0-A96A-E318D0631BC8}" dt="2023-09-28T15:11:33.411" v="15" actId="20577"/>
          <ac:spMkLst>
            <pc:docMk/>
            <pc:sldMk cId="1688309784" sldId="308"/>
            <ac:spMk id="6" creationId="{645E2ED4-1F92-4E75-9480-8FD4C5A807B3}"/>
          </ac:spMkLst>
        </pc:spChg>
      </pc:sldChg>
      <pc:sldChg chg="modSp mod">
        <pc:chgData name="Boyle, Aaron" userId="23842c9d-8b0a-4541-9ea9-fba5d180f166" providerId="ADAL" clId="{4E0982C2-9498-4FF0-A96A-E318D0631BC8}" dt="2023-10-03T14:07:09.662" v="76" actId="2"/>
        <pc:sldMkLst>
          <pc:docMk/>
          <pc:sldMk cId="4069491721" sldId="315"/>
        </pc:sldMkLst>
        <pc:spChg chg="mod">
          <ac:chgData name="Boyle, Aaron" userId="23842c9d-8b0a-4541-9ea9-fba5d180f166" providerId="ADAL" clId="{4E0982C2-9498-4FF0-A96A-E318D0631BC8}" dt="2023-10-03T14:07:09.662" v="76" actId="2"/>
          <ac:spMkLst>
            <pc:docMk/>
            <pc:sldMk cId="4069491721" sldId="315"/>
            <ac:spMk id="9" creationId="{A2C2BE74-9F9C-4F77-BFB0-9F45CD17827C}"/>
          </ac:spMkLst>
        </pc:spChg>
      </pc:sldChg>
      <pc:sldChg chg="modSp mod">
        <pc:chgData name="Boyle, Aaron" userId="23842c9d-8b0a-4541-9ea9-fba5d180f166" providerId="ADAL" clId="{4E0982C2-9498-4FF0-A96A-E318D0631BC8}" dt="2023-10-03T14:07:07.767" v="75" actId="2"/>
        <pc:sldMkLst>
          <pc:docMk/>
          <pc:sldMk cId="1048841899" sldId="327"/>
        </pc:sldMkLst>
        <pc:spChg chg="mod">
          <ac:chgData name="Boyle, Aaron" userId="23842c9d-8b0a-4541-9ea9-fba5d180f166" providerId="ADAL" clId="{4E0982C2-9498-4FF0-A96A-E318D0631BC8}" dt="2023-10-03T14:07:07.767" v="75" actId="2"/>
          <ac:spMkLst>
            <pc:docMk/>
            <pc:sldMk cId="1048841899" sldId="327"/>
            <ac:spMk id="38" creationId="{79E2C132-83FF-4653-B4D4-F74ED3964DBF}"/>
          </ac:spMkLst>
        </pc:spChg>
      </pc:sldChg>
      <pc:sldChg chg="modSp mod">
        <pc:chgData name="Boyle, Aaron" userId="23842c9d-8b0a-4541-9ea9-fba5d180f166" providerId="ADAL" clId="{4E0982C2-9498-4FF0-A96A-E318D0631BC8}" dt="2023-09-29T14:03:44.537" v="53" actId="20577"/>
        <pc:sldMkLst>
          <pc:docMk/>
          <pc:sldMk cId="3103145981" sldId="329"/>
        </pc:sldMkLst>
        <pc:spChg chg="mod">
          <ac:chgData name="Boyle, Aaron" userId="23842c9d-8b0a-4541-9ea9-fba5d180f166" providerId="ADAL" clId="{4E0982C2-9498-4FF0-A96A-E318D0631BC8}" dt="2023-09-29T14:03:44.537" v="53" actId="20577"/>
          <ac:spMkLst>
            <pc:docMk/>
            <pc:sldMk cId="3103145981" sldId="329"/>
            <ac:spMk id="30" creationId="{2A06D383-E3DB-0DC2-38A7-87D9635B68B4}"/>
          </ac:spMkLst>
        </pc:spChg>
        <pc:spChg chg="mod">
          <ac:chgData name="Boyle, Aaron" userId="23842c9d-8b0a-4541-9ea9-fba5d180f166" providerId="ADAL" clId="{4E0982C2-9498-4FF0-A96A-E318D0631BC8}" dt="2023-09-28T15:13:28.966" v="21" actId="14100"/>
          <ac:spMkLst>
            <pc:docMk/>
            <pc:sldMk cId="3103145981" sldId="329"/>
            <ac:spMk id="31" creationId="{6CF18641-41D9-1280-D07C-6CE023758098}"/>
          </ac:spMkLst>
        </pc:spChg>
        <pc:spChg chg="mod">
          <ac:chgData name="Boyle, Aaron" userId="23842c9d-8b0a-4541-9ea9-fba5d180f166" providerId="ADAL" clId="{4E0982C2-9498-4FF0-A96A-E318D0631BC8}" dt="2023-09-28T15:13:59.043" v="25" actId="14100"/>
          <ac:spMkLst>
            <pc:docMk/>
            <pc:sldMk cId="3103145981" sldId="329"/>
            <ac:spMk id="32" creationId="{27AC019A-74DD-3AEC-C110-7BA345461A16}"/>
          </ac:spMkLst>
        </pc:spChg>
        <pc:spChg chg="mod">
          <ac:chgData name="Boyle, Aaron" userId="23842c9d-8b0a-4541-9ea9-fba5d180f166" providerId="ADAL" clId="{4E0982C2-9498-4FF0-A96A-E318D0631BC8}" dt="2023-09-28T15:13:40.627" v="22" actId="14100"/>
          <ac:spMkLst>
            <pc:docMk/>
            <pc:sldMk cId="3103145981" sldId="329"/>
            <ac:spMk id="34" creationId="{267C0E0D-EEDE-C3B9-446E-DC89E3DA2BFD}"/>
          </ac:spMkLst>
        </pc:spChg>
        <pc:spChg chg="mod">
          <ac:chgData name="Boyle, Aaron" userId="23842c9d-8b0a-4541-9ea9-fba5d180f166" providerId="ADAL" clId="{4E0982C2-9498-4FF0-A96A-E318D0631BC8}" dt="2023-09-28T15:12:25.962" v="19" actId="20577"/>
          <ac:spMkLst>
            <pc:docMk/>
            <pc:sldMk cId="3103145981" sldId="329"/>
            <ac:spMk id="37" creationId="{BA3B34CC-BF50-DF4D-ECDE-C4F60025AB77}"/>
          </ac:spMkLst>
        </pc:spChg>
        <pc:spChg chg="mod">
          <ac:chgData name="Boyle, Aaron" userId="23842c9d-8b0a-4541-9ea9-fba5d180f166" providerId="ADAL" clId="{4E0982C2-9498-4FF0-A96A-E318D0631BC8}" dt="2023-09-28T15:13:49.911" v="23" actId="14100"/>
          <ac:spMkLst>
            <pc:docMk/>
            <pc:sldMk cId="3103145981" sldId="329"/>
            <ac:spMk id="38" creationId="{D41F3365-55A5-CD1E-D36C-90235A534781}"/>
          </ac:spMkLst>
        </pc:spChg>
        <pc:spChg chg="mod">
          <ac:chgData name="Boyle, Aaron" userId="23842c9d-8b0a-4541-9ea9-fba5d180f166" providerId="ADAL" clId="{4E0982C2-9498-4FF0-A96A-E318D0631BC8}" dt="2023-09-28T15:13:52.875" v="24" actId="14100"/>
          <ac:spMkLst>
            <pc:docMk/>
            <pc:sldMk cId="3103145981" sldId="329"/>
            <ac:spMk id="40" creationId="{41BDA077-C977-E366-31C8-CC6D12E8B9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184731" cy="276999"/>
          </a:xfrm>
          <a:prstGeom prst="rect">
            <a:avLst/>
          </a:prstGeom>
        </p:spPr>
        <p:txBody>
          <a:bodyPr vert="horz" wrap="none" lIns="91440" tIns="45720" rIns="91440" bIns="45720" rtlCol="0">
            <a:spAutoFit/>
          </a:bodyPr>
          <a:lstStyle>
            <a:lvl1pPr algn="l">
              <a:defRPr sz="1200"/>
            </a:lvl1pPr>
          </a:lstStyle>
          <a:p>
            <a:endParaRPr lang="en-GB" dirty="0"/>
          </a:p>
        </p:txBody>
      </p:sp>
      <p:sp>
        <p:nvSpPr>
          <p:cNvPr id="3" name="Date Placeholder 2"/>
          <p:cNvSpPr>
            <a:spLocks noGrp="1"/>
          </p:cNvSpPr>
          <p:nvPr>
            <p:ph type="dt" sz="quarter" idx="1"/>
          </p:nvPr>
        </p:nvSpPr>
        <p:spPr>
          <a:xfrm>
            <a:off x="5716644" y="2"/>
            <a:ext cx="950901" cy="276999"/>
          </a:xfrm>
          <a:prstGeom prst="rect">
            <a:avLst/>
          </a:prstGeom>
        </p:spPr>
        <p:txBody>
          <a:bodyPr vert="horz" wrap="none" lIns="91440" tIns="45720" rIns="91440" bIns="45720" rtlCol="0">
            <a:spAutoFit/>
          </a:bodyPr>
          <a:lstStyle>
            <a:lvl1pPr algn="r">
              <a:defRPr sz="1200"/>
            </a:lvl1pPr>
          </a:lstStyle>
          <a:p>
            <a:fld id="{752F82D4-A43A-4575-BCB0-507B349581DB}" type="datetimeFigureOut">
              <a:rPr lang="en-GB" smtClean="0"/>
              <a:t>03/10/2023</a:t>
            </a:fld>
            <a:endParaRPr lang="en-GB" dirty="0"/>
          </a:p>
        </p:txBody>
      </p:sp>
      <p:sp>
        <p:nvSpPr>
          <p:cNvPr id="4" name="Footer Placeholder 3"/>
          <p:cNvSpPr>
            <a:spLocks noGrp="1"/>
          </p:cNvSpPr>
          <p:nvPr>
            <p:ph type="ftr" sz="quarter" idx="2"/>
          </p:nvPr>
        </p:nvSpPr>
        <p:spPr>
          <a:xfrm>
            <a:off x="2" y="9649640"/>
            <a:ext cx="184731" cy="276999"/>
          </a:xfrm>
          <a:prstGeom prst="rect">
            <a:avLst/>
          </a:prstGeom>
        </p:spPr>
        <p:txBody>
          <a:bodyPr vert="horz" wrap="none" lIns="91440" tIns="45720" rIns="91440" bIns="45720" rtlCol="0" anchor="b">
            <a:spAutoFit/>
          </a:bodyPr>
          <a:lstStyle>
            <a:lvl1pPr algn="l">
              <a:defRPr sz="1200"/>
            </a:lvl1pPr>
          </a:lstStyle>
          <a:p>
            <a:endParaRPr lang="en-GB" dirty="0"/>
          </a:p>
        </p:txBody>
      </p:sp>
      <p:sp>
        <p:nvSpPr>
          <p:cNvPr id="5" name="Slide Number Placeholder 4"/>
          <p:cNvSpPr>
            <a:spLocks noGrp="1"/>
          </p:cNvSpPr>
          <p:nvPr>
            <p:ph type="sldNum" sz="quarter" idx="3"/>
          </p:nvPr>
        </p:nvSpPr>
        <p:spPr>
          <a:xfrm>
            <a:off x="6295327" y="9649640"/>
            <a:ext cx="372218" cy="276999"/>
          </a:xfrm>
          <a:prstGeom prst="rect">
            <a:avLst/>
          </a:prstGeom>
        </p:spPr>
        <p:txBody>
          <a:bodyPr vert="horz" wrap="none" lIns="91440" tIns="45720" rIns="91440" bIns="45720" rtlCol="0" anchor="b">
            <a:spAutoFit/>
          </a:bodyPr>
          <a:lstStyle>
            <a:lvl1pPr algn="r">
              <a:defRPr sz="1200"/>
            </a:lvl1pPr>
          </a:lstStyle>
          <a:p>
            <a:fld id="{EFABF79C-CD83-468C-B19F-7270A38C5369}" type="slidenum">
              <a:rPr lang="en-GB" smtClean="0"/>
              <a:t>‹#›</a:t>
            </a:fld>
            <a:endParaRPr lang="en-GB" dirty="0"/>
          </a:p>
        </p:txBody>
      </p:sp>
    </p:spTree>
    <p:extLst>
      <p:ext uri="{BB962C8B-B14F-4D97-AF65-F5344CB8AC3E}">
        <p14:creationId xmlns:p14="http://schemas.microsoft.com/office/powerpoint/2010/main" val="3603189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184731" cy="276999"/>
          </a:xfrm>
          <a:prstGeom prst="rect">
            <a:avLst/>
          </a:prstGeom>
        </p:spPr>
        <p:txBody>
          <a:bodyPr vert="horz" wrap="none" lIns="91440" tIns="45720" rIns="91440" bIns="45720" rtlCol="0">
            <a:spAutoFit/>
          </a:bodyPr>
          <a:lstStyle>
            <a:lvl1pPr algn="l">
              <a:defRPr sz="1200"/>
            </a:lvl1pPr>
          </a:lstStyle>
          <a:p>
            <a:endParaRPr lang="en-GB" dirty="0"/>
          </a:p>
        </p:txBody>
      </p:sp>
      <p:sp>
        <p:nvSpPr>
          <p:cNvPr id="3" name="Date Placeholder 2"/>
          <p:cNvSpPr>
            <a:spLocks noGrp="1"/>
          </p:cNvSpPr>
          <p:nvPr>
            <p:ph type="dt" idx="1"/>
          </p:nvPr>
        </p:nvSpPr>
        <p:spPr>
          <a:xfrm>
            <a:off x="5716644" y="2"/>
            <a:ext cx="950901" cy="276999"/>
          </a:xfrm>
          <a:prstGeom prst="rect">
            <a:avLst/>
          </a:prstGeom>
        </p:spPr>
        <p:txBody>
          <a:bodyPr vert="horz" wrap="none" lIns="91440" tIns="45720" rIns="91440" bIns="45720" rtlCol="0">
            <a:spAutoFit/>
          </a:bodyPr>
          <a:lstStyle>
            <a:lvl1pPr algn="r">
              <a:defRPr sz="1200"/>
            </a:lvl1pPr>
          </a:lstStyle>
          <a:p>
            <a:fld id="{9A600B8B-2217-4CDB-AD60-2F9565F78331}" type="datetimeFigureOut">
              <a:rPr lang="en-GB" smtClean="0"/>
              <a:t>03/10/2023</a:t>
            </a:fld>
            <a:endParaRPr lang="en-GB" dirty="0"/>
          </a:p>
        </p:txBody>
      </p:sp>
      <p:sp>
        <p:nvSpPr>
          <p:cNvPr id="4" name="Slide Image Placeholder 3"/>
          <p:cNvSpPr>
            <a:spLocks noGrp="1" noRot="1" noChangeAspect="1"/>
          </p:cNvSpPr>
          <p:nvPr>
            <p:ph type="sldImg" idx="2"/>
          </p:nvPr>
        </p:nvSpPr>
        <p:spPr>
          <a:xfrm>
            <a:off x="107950" y="441325"/>
            <a:ext cx="6453188" cy="4841875"/>
          </a:xfrm>
          <a:prstGeom prst="rect">
            <a:avLst/>
          </a:prstGeom>
          <a:noFill/>
          <a:ln w="12700">
            <a:solidFill>
              <a:prstClr val="black"/>
            </a:solidFill>
          </a:ln>
        </p:spPr>
        <p:txBody>
          <a:bodyPr vert="horz" lIns="91440" tIns="45720" rIns="91440" bIns="45720" rtlCol="0" anchor="ctr"/>
          <a:lstStyle/>
          <a:p>
            <a:endParaRPr lang="en-GB" dirty="0"/>
          </a:p>
        </p:txBody>
      </p:sp>
      <p:sp>
        <p:nvSpPr>
          <p:cNvPr id="6" name="Footer Placeholder 5"/>
          <p:cNvSpPr>
            <a:spLocks noGrp="1"/>
          </p:cNvSpPr>
          <p:nvPr>
            <p:ph type="ftr" sz="quarter" idx="4"/>
          </p:nvPr>
        </p:nvSpPr>
        <p:spPr>
          <a:xfrm>
            <a:off x="2" y="9649640"/>
            <a:ext cx="184731" cy="276999"/>
          </a:xfrm>
          <a:prstGeom prst="rect">
            <a:avLst/>
          </a:prstGeom>
        </p:spPr>
        <p:txBody>
          <a:bodyPr vert="horz" wrap="none" lIns="91440" tIns="45720" rIns="91440" bIns="45720" rtlCol="0" anchor="b">
            <a:spAutoFit/>
          </a:bodyPr>
          <a:lstStyle>
            <a:lvl1pPr algn="l">
              <a:defRPr sz="1200"/>
            </a:lvl1pPr>
          </a:lstStyle>
          <a:p>
            <a:endParaRPr lang="en-GB" dirty="0"/>
          </a:p>
        </p:txBody>
      </p:sp>
      <p:sp>
        <p:nvSpPr>
          <p:cNvPr id="7" name="Slide Number Placeholder 6"/>
          <p:cNvSpPr>
            <a:spLocks noGrp="1"/>
          </p:cNvSpPr>
          <p:nvPr>
            <p:ph type="sldNum" sz="quarter" idx="5"/>
          </p:nvPr>
        </p:nvSpPr>
        <p:spPr>
          <a:xfrm>
            <a:off x="6295327" y="9649640"/>
            <a:ext cx="372218" cy="276999"/>
          </a:xfrm>
          <a:prstGeom prst="rect">
            <a:avLst/>
          </a:prstGeom>
        </p:spPr>
        <p:txBody>
          <a:bodyPr vert="horz" wrap="none" lIns="91440" tIns="45720" rIns="91440" bIns="45720" rtlCol="0" anchor="b">
            <a:spAutoFit/>
          </a:bodyPr>
          <a:lstStyle>
            <a:lvl1pPr algn="r">
              <a:defRPr sz="1200"/>
            </a:lvl1pPr>
          </a:lstStyle>
          <a:p>
            <a:fld id="{5D6805EC-C5D3-4FCC-8B7C-480EC75C7913}" type="slidenum">
              <a:rPr lang="en-GB" smtClean="0"/>
              <a:t>‹#›</a:t>
            </a:fld>
            <a:endParaRPr lang="en-GB" dirty="0"/>
          </a:p>
        </p:txBody>
      </p:sp>
      <p:sp>
        <p:nvSpPr>
          <p:cNvPr id="5" name="Notes Placeholder 4"/>
          <p:cNvSpPr>
            <a:spLocks noGrp="1"/>
          </p:cNvSpPr>
          <p:nvPr>
            <p:ph type="body" sz="quarter" idx="3"/>
          </p:nvPr>
        </p:nvSpPr>
        <p:spPr>
          <a:xfrm>
            <a:off x="443063" y="5290760"/>
            <a:ext cx="5782964" cy="424590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9771825"/>
      </p:ext>
    </p:extLst>
  </p:cSld>
  <p:clrMap bg1="lt1" tx1="dk1" bg2="lt2" tx2="dk2" accent1="accent1" accent2="accent2" accent3="accent3" accent4="accent4" accent5="accent5" accent6="accent6" hlink="hlink" folHlink="folHlink"/>
  <p:notesStyle>
    <a:lvl1pPr marL="0" indent="0" algn="l" defTabSz="914400" rtl="0" eaLnBrk="1" latinLnBrk="0" hangingPunct="1">
      <a:lnSpc>
        <a:spcPct val="100000"/>
      </a:lnSpc>
      <a:spcBef>
        <a:spcPts val="1000"/>
      </a:spcBef>
      <a:spcAft>
        <a:spcPts val="400"/>
      </a:spcAft>
      <a:defRPr kumimoji="0" sz="1400" b="0" i="0" u="none" kern="1200" baseline="0">
        <a:solidFill>
          <a:srgbClr val="1E35BF"/>
        </a:solidFill>
        <a:latin typeface="Arial" panose="020B0604020202020204" pitchFamily="34" charset="0"/>
        <a:ea typeface="+mn-ea"/>
        <a:cs typeface="+mn-cs"/>
      </a:defRPr>
    </a:lvl1pPr>
    <a:lvl2pPr marL="0" indent="0" algn="l" defTabSz="914400" rtl="0" eaLnBrk="1" latinLnBrk="0" hangingPunct="1">
      <a:lnSpc>
        <a:spcPct val="100000"/>
      </a:lnSpc>
      <a:spcBef>
        <a:spcPts val="400"/>
      </a:spcBef>
      <a:spcAft>
        <a:spcPts val="400"/>
      </a:spcAft>
      <a:defRPr kumimoji="0" sz="1400" b="0" i="0" u="none" kern="1200" baseline="0">
        <a:solidFill>
          <a:srgbClr val="000000"/>
        </a:solidFill>
        <a:latin typeface="Arial" panose="020B0604020202020204" pitchFamily="34" charset="0"/>
        <a:ea typeface="+mn-ea"/>
        <a:cs typeface="+mn-cs"/>
      </a:defRPr>
    </a:lvl2pPr>
    <a:lvl3pPr marL="270000" indent="-270000" algn="l" defTabSz="914400" rtl="0" eaLnBrk="1" latinLnBrk="0" hangingPunct="1">
      <a:lnSpc>
        <a:spcPct val="100000"/>
      </a:lnSpc>
      <a:spcBef>
        <a:spcPts val="0"/>
      </a:spcBef>
      <a:spcAft>
        <a:spcPts val="400"/>
      </a:spcAft>
      <a:buClr>
        <a:srgbClr val="000000"/>
      </a:buClr>
      <a:buSzPct val="100000"/>
      <a:buFont typeface="Arial" panose="020B0604020202020204" pitchFamily="34" charset="0"/>
      <a:buChar char="—"/>
      <a:defRPr kumimoji="0" sz="1200" b="0" i="0" u="none" kern="1200" baseline="0">
        <a:solidFill>
          <a:srgbClr val="000000"/>
        </a:solidFill>
        <a:latin typeface="Arial" panose="020B0604020202020204" pitchFamily="34" charset="0"/>
        <a:ea typeface="+mn-ea"/>
        <a:cs typeface="+mn-cs"/>
      </a:defRPr>
    </a:lvl3pPr>
    <a:lvl4pPr marL="540000" indent="-270000" algn="l" defTabSz="914400" rtl="0" eaLnBrk="1" latinLnBrk="0" hangingPunct="1">
      <a:lnSpc>
        <a:spcPct val="100000"/>
      </a:lnSpc>
      <a:spcBef>
        <a:spcPts val="0"/>
      </a:spcBef>
      <a:spcAft>
        <a:spcPts val="400"/>
      </a:spcAft>
      <a:buClr>
        <a:srgbClr val="000000"/>
      </a:buClr>
      <a:buSzPct val="100000"/>
      <a:buFont typeface="Arial" panose="020B0604020202020204" pitchFamily="34" charset="0"/>
      <a:buChar char="–"/>
      <a:defRPr kumimoji="0" sz="1200" b="0" i="0" u="none" kern="1200" baseline="0">
        <a:solidFill>
          <a:srgbClr val="000000"/>
        </a:solidFill>
        <a:latin typeface="Arial" panose="020B0604020202020204" pitchFamily="34" charset="0"/>
        <a:ea typeface="+mn-ea"/>
        <a:cs typeface="+mn-cs"/>
      </a:defRPr>
    </a:lvl4pPr>
    <a:lvl5pPr marL="810000" indent="-270000" algn="l" defTabSz="914400" rtl="0" eaLnBrk="1" latinLnBrk="0" hangingPunct="1">
      <a:lnSpc>
        <a:spcPct val="100000"/>
      </a:lnSpc>
      <a:spcBef>
        <a:spcPts val="0"/>
      </a:spcBef>
      <a:spcAft>
        <a:spcPts val="400"/>
      </a:spcAft>
      <a:buClr>
        <a:srgbClr val="000000"/>
      </a:buClr>
      <a:buSzPct val="100000"/>
      <a:buFont typeface="Arial" panose="020B0604020202020204" pitchFamily="34" charset="0"/>
      <a:buChar char="–"/>
      <a:defRPr kumimoji="0" sz="1200" b="0" i="0" u="none" kern="1200" baseline="0">
        <a:solidFill>
          <a:srgbClr val="000000"/>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1188" y="230188"/>
            <a:ext cx="5507037" cy="4130675"/>
          </a:xfrm>
        </p:spPr>
      </p:sp>
      <p:sp>
        <p:nvSpPr>
          <p:cNvPr id="3" name="Notes Placeholder 2"/>
          <p:cNvSpPr>
            <a:spLocks noGrp="1"/>
          </p:cNvSpPr>
          <p:nvPr>
            <p:ph type="body" idx="1"/>
          </p:nvPr>
        </p:nvSpPr>
        <p:spPr>
          <a:xfrm>
            <a:off x="672827" y="4424608"/>
            <a:ext cx="5382617" cy="3620134"/>
          </a:xfrm>
          <a:prstGeom prst="rect">
            <a:avLst/>
          </a:prstGeom>
        </p:spPr>
        <p:txBody>
          <a:bodyPr>
            <a:noAutofit/>
          </a:bodyPr>
          <a:lstStyle/>
          <a:p>
            <a:endParaRPr lang="en-GB" dirty="0"/>
          </a:p>
        </p:txBody>
      </p:sp>
      <p:sp>
        <p:nvSpPr>
          <p:cNvPr id="4" name="Slide Number Placeholder 3"/>
          <p:cNvSpPr>
            <a:spLocks noGrp="1"/>
          </p:cNvSpPr>
          <p:nvPr>
            <p:ph type="sldNum" sz="quarter" idx="10"/>
          </p:nvPr>
        </p:nvSpPr>
        <p:spPr>
          <a:xfrm>
            <a:off x="6457089" y="8916993"/>
            <a:ext cx="269626" cy="276999"/>
          </a:xfrm>
        </p:spPr>
        <p:txBody>
          <a:bodyPr/>
          <a:lstStyle/>
          <a:p>
            <a:fld id="{5D6805EC-C5D3-4FCC-8B7C-480EC75C7913}" type="slidenum">
              <a:rPr lang="en-GB" smtClean="0"/>
              <a:t>1</a:t>
            </a:fld>
            <a:endParaRPr lang="en-GB" dirty="0"/>
          </a:p>
        </p:txBody>
      </p:sp>
    </p:spTree>
    <p:extLst>
      <p:ext uri="{BB962C8B-B14F-4D97-AF65-F5344CB8AC3E}">
        <p14:creationId xmlns:p14="http://schemas.microsoft.com/office/powerpoint/2010/main" val="3296335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2.xml"/><Relationship Id="rId5" Type="http://schemas.openxmlformats.org/officeDocument/2006/relationships/tags" Target="../tags/tag39.xml"/><Relationship Id="rId4" Type="http://schemas.openxmlformats.org/officeDocument/2006/relationships/tags" Target="../tags/tag38.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21" name="Picture Placeholder 20"/>
          <p:cNvSpPr>
            <a:spLocks noGrp="1"/>
          </p:cNvSpPr>
          <p:nvPr>
            <p:ph type="pic" sz="quarter" idx="12"/>
            <p:custDataLst>
              <p:tags r:id="rId1"/>
            </p:custDataLst>
          </p:nvPr>
        </p:nvSpPr>
        <p:spPr>
          <a:xfrm>
            <a:off x="0" y="0"/>
            <a:ext cx="10033000" cy="7524750"/>
          </a:xfrm>
        </p:spPr>
        <p:txBody>
          <a:bodyPr vert="horz"/>
          <a:lstStyle/>
          <a:p>
            <a:r>
              <a:rPr lang="en-US" noProof="0" dirty="0"/>
              <a:t>Click icon to add picture</a:t>
            </a:r>
            <a:endParaRPr lang="en-GB" noProof="0" dirty="0"/>
          </a:p>
        </p:txBody>
      </p:sp>
      <p:sp>
        <p:nvSpPr>
          <p:cNvPr id="2" name="Title 1"/>
          <p:cNvSpPr>
            <a:spLocks noGrp="1"/>
          </p:cNvSpPr>
          <p:nvPr>
            <p:ph type="ctrTitle"/>
            <p:custDataLst>
              <p:tags r:id="rId2"/>
            </p:custDataLst>
          </p:nvPr>
        </p:nvSpPr>
        <p:spPr>
          <a:xfrm>
            <a:off x="443882" y="1662175"/>
            <a:ext cx="9144661" cy="844810"/>
          </a:xfrm>
        </p:spPr>
        <p:txBody>
          <a:bodyPr anchor="t">
            <a:spAutoFit/>
          </a:bodyPr>
          <a:lstStyle>
            <a:lvl1pPr algn="l">
              <a:defRPr sz="4000" b="0">
                <a:solidFill>
                  <a:schemeClr val="bg1"/>
                </a:solidFill>
              </a:defRPr>
            </a:lvl1pPr>
            <a:lvl2pPr>
              <a:lnSpc>
                <a:spcPct val="90000"/>
              </a:lnSpc>
              <a:defRPr sz="4000">
                <a:latin typeface="+mj-lt"/>
              </a:defRPr>
            </a:lvl2pPr>
          </a:lstStyle>
          <a:p>
            <a:pPr lvl="0"/>
            <a:r>
              <a:rPr lang="en-US" noProof="0"/>
              <a:t>Click to edit Master title style</a:t>
            </a:r>
            <a:endParaRPr lang="en-GB" noProof="0" dirty="0"/>
          </a:p>
        </p:txBody>
      </p:sp>
      <p:sp>
        <p:nvSpPr>
          <p:cNvPr id="3" name="Subtitle 2"/>
          <p:cNvSpPr>
            <a:spLocks noGrp="1"/>
          </p:cNvSpPr>
          <p:nvPr>
            <p:ph type="subTitle" idx="1"/>
          </p:nvPr>
        </p:nvSpPr>
        <p:spPr>
          <a:xfrm>
            <a:off x="443882" y="2506985"/>
            <a:ext cx="9144661" cy="326299"/>
          </a:xfrm>
        </p:spPr>
        <p:txBody>
          <a:bodyPr tIns="0" bIns="72000">
            <a:noAutofit/>
          </a:bodyPr>
          <a:lstStyle>
            <a:lvl1pPr marL="0" indent="0" algn="l">
              <a:spcBef>
                <a:spcPts val="0"/>
              </a:spcBef>
              <a:spcAft>
                <a:spcPts val="400"/>
              </a:spcAft>
              <a:buNone/>
              <a:defRPr sz="2000">
                <a:solidFill>
                  <a:schemeClr val="bg1"/>
                </a:solidFill>
              </a:defRPr>
            </a:lvl1pPr>
            <a:lvl2pPr marL="0" indent="0" algn="l">
              <a:spcBef>
                <a:spcPts val="0"/>
              </a:spcBef>
              <a:spcAft>
                <a:spcPts val="400"/>
              </a:spcAft>
              <a:buNone/>
              <a:defRPr sz="2000"/>
            </a:lvl2pPr>
            <a:lvl3pPr marL="752486" indent="0" algn="ctr">
              <a:buNone/>
              <a:defRPr sz="1481"/>
            </a:lvl3pPr>
            <a:lvl4pPr marL="1128729" indent="0" algn="ctr">
              <a:buNone/>
              <a:defRPr sz="1316"/>
            </a:lvl4pPr>
            <a:lvl5pPr marL="1504972" indent="0" algn="ctr">
              <a:buNone/>
              <a:defRPr sz="1316"/>
            </a:lvl5pPr>
            <a:lvl6pPr marL="1881215" indent="0" algn="ctr">
              <a:buNone/>
              <a:defRPr sz="1316"/>
            </a:lvl6pPr>
            <a:lvl7pPr marL="2257458" indent="0" algn="ctr">
              <a:buNone/>
              <a:defRPr sz="1316"/>
            </a:lvl7pPr>
            <a:lvl8pPr marL="2633702" indent="0" algn="ctr">
              <a:buNone/>
              <a:defRPr sz="1316"/>
            </a:lvl8pPr>
            <a:lvl9pPr marL="3009944" indent="0" algn="ctr">
              <a:buNone/>
              <a:defRPr sz="1316"/>
            </a:lvl9pPr>
          </a:lstStyle>
          <a:p>
            <a:pPr lvl="0"/>
            <a:r>
              <a:rPr lang="en-US" noProof="0"/>
              <a:t>Click to edit Master subtitle style</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vl2pPr>
              <a:defRPr>
                <a:solidFill>
                  <a:schemeClr val="tx1"/>
                </a:solidFill>
              </a:defRPr>
            </a:lvl2pPr>
          </a:lstStyle>
          <a:p>
            <a:r>
              <a:rPr lang="en-US" dirty="0"/>
              <a:t>© Lloyd’s</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cxnSp>
        <p:nvCxnSpPr>
          <p:cNvPr id="7" name="Straight Connector 6"/>
          <p:cNvCxnSpPr/>
          <p:nvPr/>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49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xt Style 1 + Dark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374" y="592500"/>
            <a:ext cx="9145238" cy="1066500"/>
          </a:xfrm>
        </p:spPr>
        <p:txBody>
          <a:bodyPr>
            <a:noAutofit/>
          </a:bodyPr>
          <a:lstStyle>
            <a:lvl1pPr>
              <a:defRPr>
                <a:solidFill>
                  <a:schemeClr val="tx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988"/>
              </a:spcBef>
              <a:defRPr sz="2397">
                <a:solidFill>
                  <a:schemeClr val="tx1"/>
                </a:solidFill>
              </a:defRPr>
            </a:lvl1pPr>
            <a:lvl2pPr>
              <a:spcBef>
                <a:spcPts val="493"/>
              </a:spcBef>
              <a:defRPr sz="2397">
                <a:solidFill>
                  <a:schemeClr val="tx1"/>
                </a:solidFill>
              </a:defRPr>
            </a:lvl2pPr>
            <a:lvl3pPr marL="414756" indent="-414756">
              <a:spcBef>
                <a:spcPts val="0"/>
              </a:spcBef>
              <a:defRPr sz="1798">
                <a:solidFill>
                  <a:schemeClr val="tx1"/>
                </a:solidFill>
              </a:defRPr>
            </a:lvl3pPr>
            <a:lvl4pPr marL="829512" indent="-414756">
              <a:spcBef>
                <a:spcPts val="0"/>
              </a:spcBef>
              <a:defRPr sz="1798">
                <a:solidFill>
                  <a:schemeClr val="tx1"/>
                </a:solidFill>
              </a:defRPr>
            </a:lvl4pPr>
            <a:lvl5pPr marL="1244268" indent="-414756">
              <a:spcBef>
                <a:spcPts val="0"/>
              </a:spcBef>
              <a:defRPr sz="1798">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tx1"/>
                </a:solidFill>
              </a:defRPr>
            </a:lvl1pPr>
          </a:lstStyle>
          <a:p>
            <a:fld id="{30F2F2A6-B5BE-4D82-9143-1CB205778EDA}"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lvl1pPr>
              <a:defRPr>
                <a:solidFill>
                  <a:schemeClr val="tx1"/>
                </a:solidFill>
              </a:defRPr>
            </a:lvl1pPr>
          </a:lstStyle>
          <a:p>
            <a:r>
              <a:rPr lang="en-GB" noProof="0" dirty="0"/>
              <a:t>© Lloyd’s</a:t>
            </a:r>
          </a:p>
        </p:txBody>
      </p:sp>
      <p:sp>
        <p:nvSpPr>
          <p:cNvPr id="12" name="TextBox 11"/>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25" name="Straight Connector 24"/>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4" y="1195528"/>
            <a:ext cx="9145238" cy="463472"/>
          </a:xfrm>
        </p:spPr>
        <p:txBody>
          <a:bodyPr tIns="36000" bIns="0">
            <a:noAutofit/>
          </a:bodyPr>
          <a:lstStyle>
            <a:lvl1pPr>
              <a:defRPr sz="15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14" name="Straight Connector 13"/>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p:cNvSpPr>
          <p:nvPr userDrawn="1"/>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19" name="Straight Connector 18"/>
          <p:cNvCxnSpPr/>
          <p:nvPr userDrawn="1"/>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87673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Style 2 +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44374" y="1856500"/>
            <a:ext cx="4354875" cy="4858500"/>
          </a:xfrm>
        </p:spPr>
        <p:txBody>
          <a:bodyPr>
            <a:noAutofit/>
          </a:bodyPr>
          <a:lstStyle>
            <a:lvl1pPr>
              <a:spcAft>
                <a:spcPts val="493"/>
              </a:spcAft>
              <a:defRPr sz="2397"/>
            </a:lvl1pPr>
            <a:lvl2pPr>
              <a:spcAft>
                <a:spcPts val="493"/>
              </a:spcAft>
              <a:defRPr sz="2397"/>
            </a:lvl2pPr>
            <a:lvl3pPr marL="355505" indent="-355505">
              <a:spcAft>
                <a:spcPts val="493"/>
              </a:spcAft>
              <a:defRPr sz="1798"/>
            </a:lvl3pPr>
            <a:lvl4pPr marL="711010" indent="-355505">
              <a:spcAft>
                <a:spcPts val="493"/>
              </a:spcAft>
              <a:defRPr sz="1798"/>
            </a:lvl4pPr>
            <a:lvl5pPr marL="1066516" indent="-355505">
              <a:spcAft>
                <a:spcPts val="493"/>
              </a:spcAft>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5234737" y="1856500"/>
            <a:ext cx="4354875" cy="4858500"/>
          </a:xfrm>
        </p:spPr>
        <p:txBody>
          <a:bodyPr>
            <a:noAutofit/>
          </a:bodyPr>
          <a:lstStyle>
            <a:lvl1pPr>
              <a:spcAft>
                <a:spcPts val="493"/>
              </a:spcAft>
              <a:defRPr sz="2397"/>
            </a:lvl1pPr>
            <a:lvl2pPr>
              <a:spcAft>
                <a:spcPts val="493"/>
              </a:spcAft>
              <a:defRPr sz="2397"/>
            </a:lvl2pPr>
            <a:lvl3pPr marL="266629" indent="-266629">
              <a:spcAft>
                <a:spcPts val="493"/>
              </a:spcAft>
              <a:defRPr sz="1798"/>
            </a:lvl3pPr>
            <a:lvl4pPr marL="533258" indent="-266629">
              <a:spcAft>
                <a:spcPts val="493"/>
              </a:spcAft>
              <a:defRPr sz="1798"/>
            </a:lvl4pPr>
            <a:lvl5pPr marL="799887" indent="-266629">
              <a:spcAft>
                <a:spcPts val="493"/>
              </a:spcAft>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9F0008A7-FCFD-4EB5-9B92-0C5DD0F3EBF5}"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37641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Sty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4CFCA179-F20E-459E-8608-5CDC40D7C8CE}"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8"/>
          <p:cNvSpPr>
            <a:spLocks noGrp="1"/>
          </p:cNvSpPr>
          <p:nvPr>
            <p:ph sz="quarter" idx="14"/>
          </p:nvPr>
        </p:nvSpPr>
        <p:spPr>
          <a:xfrm>
            <a:off x="444374" y="1856500"/>
            <a:ext cx="4354875" cy="4858500"/>
          </a:xfrm>
        </p:spPr>
        <p:txBody>
          <a:bodyPr>
            <a:noAutofit/>
          </a:bodyPr>
          <a:lstStyle>
            <a:lvl1pPr>
              <a:defRPr sz="1798"/>
            </a:lvl1pPr>
            <a:lvl2pPr>
              <a:defRPr sz="1798"/>
            </a:lvl2pPr>
            <a:lvl3pPr>
              <a:defRPr sz="1398"/>
            </a:lvl3pPr>
            <a:lvl4pPr>
              <a:defRPr sz="1398"/>
            </a:lvl4pPr>
            <a:lvl5pPr>
              <a:defRPr sz="13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5234737" y="1856500"/>
            <a:ext cx="4354875" cy="4858500"/>
          </a:xfrm>
        </p:spPr>
        <p:txBody>
          <a:bodyPr>
            <a:noAutofit/>
          </a:bodyPr>
          <a:lstStyle>
            <a:lvl1pPr>
              <a:defRPr sz="1798"/>
            </a:lvl1pPr>
            <a:lvl2pPr>
              <a:defRPr sz="1798"/>
            </a:lvl2pPr>
            <a:lvl3pPr>
              <a:defRPr sz="1398"/>
            </a:lvl3pPr>
            <a:lvl4pPr>
              <a:defRPr sz="1398"/>
            </a:lvl4pPr>
            <a:lvl5pPr>
              <a:defRPr sz="13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53343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Sty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490EC991-D05A-4ACD-A033-F72A70D310B2}"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10" name="Content Placeholder 9"/>
          <p:cNvSpPr>
            <a:spLocks noGrp="1"/>
          </p:cNvSpPr>
          <p:nvPr>
            <p:ph sz="quarter" idx="15"/>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6"/>
          </p:nvPr>
        </p:nvSpPr>
        <p:spPr>
          <a:xfrm>
            <a:off x="3550556"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Content Placeholder 15"/>
          <p:cNvSpPr>
            <a:spLocks noGrp="1"/>
          </p:cNvSpPr>
          <p:nvPr>
            <p:ph sz="quarter" idx="17"/>
          </p:nvPr>
        </p:nvSpPr>
        <p:spPr>
          <a:xfrm>
            <a:off x="6656737"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578713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xt Style 5 + Blue">
    <p:bg>
      <p:bgPr>
        <a:solidFill>
          <a:schemeClr val="accent1"/>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fld id="{7DA383C4-000A-45B3-9B0E-882BABB4E4F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noProof="0" dirty="0"/>
              <a:t>© Lloyd’s</a:t>
            </a:r>
          </a:p>
        </p:txBody>
      </p:sp>
      <p:sp>
        <p:nvSpPr>
          <p:cNvPr id="10" name="TextBox 9"/>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sp>
        <p:nvSpPr>
          <p:cNvPr id="23" name="Content Placeholder 22"/>
          <p:cNvSpPr>
            <a:spLocks noGrp="1"/>
          </p:cNvSpPr>
          <p:nvPr>
            <p:ph sz="quarter" idx="15"/>
          </p:nvPr>
        </p:nvSpPr>
        <p:spPr>
          <a:xfrm>
            <a:off x="444374"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550556"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656737"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4" y="1195528"/>
            <a:ext cx="9145238" cy="463472"/>
          </a:xfrm>
        </p:spPr>
        <p:txBody>
          <a:bodyPr tIns="36000" bIns="0">
            <a:noAutofit/>
          </a:bodyPr>
          <a:lstStyle>
            <a:lvl1pPr>
              <a:defRPr sz="15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14" name="Straight Connector 13"/>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22" name="Straight Connector 21"/>
          <p:cNvCxnSpPr/>
          <p:nvPr userDrawn="1"/>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60886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Style 5 + Dark Blue">
    <p:bg>
      <p:bgPr>
        <a:solidFill>
          <a:schemeClr val="tx2"/>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fld id="{7DA383C4-000A-45B3-9B0E-882BABB4E4F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noProof="0" dirty="0"/>
              <a:t>© Lloyd’s</a:t>
            </a:r>
          </a:p>
        </p:txBody>
      </p:sp>
      <p:sp>
        <p:nvSpPr>
          <p:cNvPr id="10" name="TextBox 9"/>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sp>
        <p:nvSpPr>
          <p:cNvPr id="23" name="Content Placeholder 22"/>
          <p:cNvSpPr>
            <a:spLocks noGrp="1"/>
          </p:cNvSpPr>
          <p:nvPr>
            <p:ph sz="quarter" idx="15"/>
          </p:nvPr>
        </p:nvSpPr>
        <p:spPr>
          <a:xfrm>
            <a:off x="444374"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550556"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656737"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4" y="1195528"/>
            <a:ext cx="9145238" cy="463472"/>
          </a:xfrm>
        </p:spPr>
        <p:txBody>
          <a:bodyPr tIns="36000" bIns="0">
            <a:noAutofit/>
          </a:bodyPr>
          <a:lstStyle>
            <a:lvl1pPr>
              <a:defRPr sz="15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14" name="Straight Connector 13"/>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tx1"/>
                </a:solidFill>
              </a:rPr>
              <a:pPr lvl="0"/>
              <a:t>‹#›</a:t>
            </a:fld>
            <a:endParaRPr lang="en-GB" sz="905" noProof="0" dirty="0">
              <a:solidFill>
                <a:schemeClr val="tx1"/>
              </a:solidFill>
            </a:endParaRPr>
          </a:p>
        </p:txBody>
      </p:sp>
      <p:cxnSp>
        <p:nvCxnSpPr>
          <p:cNvPr id="22" name="Straight Connector 21"/>
          <p:cNvCxnSpPr/>
          <p:nvPr userDrawn="1"/>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38942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ntent, Half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Content Placeholder 3"/>
          <p:cNvSpPr>
            <a:spLocks noGrp="1"/>
          </p:cNvSpPr>
          <p:nvPr>
            <p:ph sz="half" idx="2"/>
          </p:nvPr>
        </p:nvSpPr>
        <p:spPr>
          <a:xfrm>
            <a:off x="5089081" y="1856500"/>
            <a:ext cx="4500038"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A771CE97-0115-4A3D-84B2-81ED58B4CBF3}"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3"/>
          <p:cNvSpPr>
            <a:spLocks noGrp="1"/>
          </p:cNvSpPr>
          <p:nvPr>
            <p:ph sz="half" idx="14"/>
          </p:nvPr>
        </p:nvSpPr>
        <p:spPr>
          <a:xfrm>
            <a:off x="5089081" y="4384500"/>
            <a:ext cx="4500038"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p:cNvSpPr>
            <a:spLocks noGrp="1"/>
          </p:cNvSpPr>
          <p:nvPr>
            <p:ph sz="quarter" idx="15"/>
          </p:nvPr>
        </p:nvSpPr>
        <p:spPr>
          <a:xfrm>
            <a:off x="444374" y="1856500"/>
            <a:ext cx="4500038"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72496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E91365A3-8FA3-498B-B2B4-E7EC2557F524}"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8"/>
          <p:cNvSpPr>
            <a:spLocks noGrp="1"/>
          </p:cNvSpPr>
          <p:nvPr>
            <p:ph sz="quarter" idx="14"/>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3550556" y="1856500"/>
            <a:ext cx="6039057"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13130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F6030E13-E47C-4C43-B339-D40C4AE5C27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
        <p:nvSpPr>
          <p:cNvPr id="10" name="Content Placeholder 9"/>
          <p:cNvSpPr>
            <a:spLocks noGrp="1"/>
          </p:cNvSpPr>
          <p:nvPr>
            <p:ph sz="quarter" idx="15"/>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Content Placeholder 11"/>
          <p:cNvSpPr>
            <a:spLocks noGrp="1"/>
          </p:cNvSpPr>
          <p:nvPr>
            <p:ph sz="quarter" idx="16"/>
          </p:nvPr>
        </p:nvSpPr>
        <p:spPr>
          <a:xfrm>
            <a:off x="3550556" y="1856500"/>
            <a:ext cx="6039057"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7"/>
          </p:nvPr>
        </p:nvSpPr>
        <p:spPr>
          <a:xfrm>
            <a:off x="3550556" y="4384500"/>
            <a:ext cx="6039057"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20229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374" y="592500"/>
            <a:ext cx="9145238" cy="1066500"/>
          </a:xfrm>
        </p:spPr>
        <p:txBody>
          <a:bodyPr>
            <a:noAutofit/>
          </a:bodyPr>
          <a:lstStyle>
            <a:lvl1pPr>
              <a:defRPr/>
            </a:lvl1pPr>
          </a:lstStyle>
          <a:p>
            <a:r>
              <a:rPr lang="en-GB" noProof="0" dirty="0"/>
              <a:t>Disclaimer</a:t>
            </a:r>
          </a:p>
        </p:txBody>
      </p:sp>
      <p:sp>
        <p:nvSpPr>
          <p:cNvPr id="4" name="Date Placeholder 3"/>
          <p:cNvSpPr>
            <a:spLocks noGrp="1"/>
          </p:cNvSpPr>
          <p:nvPr>
            <p:ph type="dt" sz="half" idx="14"/>
          </p:nvPr>
        </p:nvSpPr>
        <p:spPr/>
        <p:txBody>
          <a:bodyPr/>
          <a:lstStyle/>
          <a:p>
            <a:fld id="{F1D55560-F4EA-4ADB-B6B4-67CD9ED41669}"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6" name="Rectangle 5"/>
          <p:cNvSpPr/>
          <p:nvPr>
            <p:custDataLst>
              <p:tags r:id="rId1"/>
            </p:custDataLst>
          </p:nvPr>
        </p:nvSpPr>
        <p:spPr>
          <a:xfrm>
            <a:off x="444374" y="1856501"/>
            <a:ext cx="9145238" cy="485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Bef>
                <a:spcPts val="493"/>
              </a:spcBef>
              <a:spcAft>
                <a:spcPts val="493"/>
              </a:spcAft>
            </a:pPr>
            <a:r>
              <a:rPr lang="en-GB" sz="1398" noProof="0" dirty="0">
                <a:solidFill>
                  <a:schemeClr val="tx1"/>
                </a:solidFill>
              </a:rPr>
              <a:t>This information is not intended for distribution to, or use by, any person or entity in any jurisdiction or country where such distribution or use would be contrary to local law or regulation. It is the responsibility of any person publishing or communicating the contents of this document or communication, or any part thereof, to ensure compliance with all applicable legal and regulatory requirements.</a:t>
            </a:r>
          </a:p>
          <a:p>
            <a:pPr algn="l">
              <a:spcBef>
                <a:spcPts val="493"/>
              </a:spcBef>
              <a:spcAft>
                <a:spcPts val="493"/>
              </a:spcAft>
            </a:pPr>
            <a:r>
              <a:rPr lang="en-GB" sz="1398" noProof="0" dirty="0">
                <a:solidFill>
                  <a:schemeClr val="tx1"/>
                </a:solidFill>
              </a:rPr>
              <a:t>The content of this presentation does not represent a prospectus or invitation in connection with any solicitation of capital. Nor does it constitute an offer to sell securities or insurance, a solicitation or an offer to buy securities or insurance, or a distribution of securities in the United States or to a U.S. person, or in any other jurisdiction where it is contrary to local law. Such persons should inform themselves about and observe any applicable legal requirement.</a:t>
            </a:r>
          </a:p>
        </p:txBody>
      </p:sp>
    </p:spTree>
    <p:extLst>
      <p:ext uri="{BB962C8B-B14F-4D97-AF65-F5344CB8AC3E}">
        <p14:creationId xmlns:p14="http://schemas.microsoft.com/office/powerpoint/2010/main" val="3830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550063" y="1856501"/>
            <a:ext cx="2932875" cy="4858501"/>
          </a:xfrm>
        </p:spPr>
        <p:txBody>
          <a:bodyPr vert="horz" tIns="72000"/>
          <a:lstStyle>
            <a:lvl1pPr>
              <a:spcBef>
                <a:spcPts val="247"/>
              </a:spcBef>
              <a:spcAft>
                <a:spcPts val="247"/>
              </a:spcAft>
              <a:tabLst>
                <a:tab pos="2871466" algn="r"/>
              </a:tabLst>
              <a:defRPr>
                <a:solidFill>
                  <a:schemeClr val="accent1"/>
                </a:solidFill>
              </a:defRPr>
            </a:lvl1pPr>
            <a:lvl2pPr>
              <a:spcBef>
                <a:spcPts val="247"/>
              </a:spcBef>
              <a:spcAft>
                <a:spcPts val="247"/>
              </a:spcAft>
              <a:tabLst>
                <a:tab pos="2884530" algn="r"/>
              </a:tabLst>
              <a:defRPr/>
            </a:lvl2pPr>
            <a:lvl3pPr>
              <a:tabLst>
                <a:tab pos="2884530" algn="r"/>
              </a:tabLst>
              <a:defRPr/>
            </a:lvl3pPr>
            <a:lvl4pPr>
              <a:tabLst>
                <a:tab pos="2884530" algn="r"/>
              </a:tabLst>
              <a:defRPr/>
            </a:lvl4pPr>
            <a:lvl5pPr>
              <a:tabLst>
                <a:tab pos="2884530"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8DA6907E-8DE1-487B-B59A-E07D14F34A1E}" type="datetime1">
              <a:rPr lang="en-GB" smtClean="0"/>
              <a:t>03/10/2023</a:t>
            </a:fld>
            <a:endParaRPr lang="en-GB" dirty="0"/>
          </a:p>
        </p:txBody>
      </p:sp>
      <p:sp>
        <p:nvSpPr>
          <p:cNvPr id="5" name="Footer Placeholder 4"/>
          <p:cNvSpPr>
            <a:spLocks noGrp="1"/>
          </p:cNvSpPr>
          <p:nvPr>
            <p:ph type="ftr" sz="quarter" idx="15"/>
          </p:nvPr>
        </p:nvSpPr>
        <p:spPr/>
        <p:txBody>
          <a:bodyPr/>
          <a:lstStyle/>
          <a:p>
            <a:r>
              <a:rPr lang="en-GB" dirty="0"/>
              <a:t>© Lloyd’s</a:t>
            </a:r>
          </a:p>
        </p:txBody>
      </p:sp>
      <p:sp>
        <p:nvSpPr>
          <p:cNvPr id="9" name="Content Placeholder 2"/>
          <p:cNvSpPr>
            <a:spLocks noGrp="1"/>
          </p:cNvSpPr>
          <p:nvPr>
            <p:ph idx="16"/>
            <p:custDataLst>
              <p:tags r:id="rId2"/>
            </p:custDataLst>
          </p:nvPr>
        </p:nvSpPr>
        <p:spPr>
          <a:xfrm>
            <a:off x="6656244" y="1856501"/>
            <a:ext cx="2932875" cy="4858501"/>
          </a:xfrm>
        </p:spPr>
        <p:txBody>
          <a:bodyPr vert="horz" tIns="72000"/>
          <a:lstStyle>
            <a:lvl1pPr>
              <a:spcBef>
                <a:spcPts val="247"/>
              </a:spcBef>
              <a:spcAft>
                <a:spcPts val="247"/>
              </a:spcAft>
              <a:tabLst>
                <a:tab pos="2871466" algn="r"/>
              </a:tabLst>
              <a:defRPr>
                <a:solidFill>
                  <a:schemeClr val="accent1"/>
                </a:solidFill>
              </a:defRPr>
            </a:lvl1pPr>
            <a:lvl2pPr>
              <a:spcBef>
                <a:spcPts val="247"/>
              </a:spcBef>
              <a:spcAft>
                <a:spcPts val="247"/>
              </a:spcAft>
              <a:tabLst>
                <a:tab pos="2871466" algn="r"/>
              </a:tabLst>
              <a:defRPr/>
            </a:lvl2pPr>
            <a:lvl3pPr>
              <a:tabLst>
                <a:tab pos="2871466" algn="r"/>
              </a:tabLst>
              <a:defRPr/>
            </a:lvl3pPr>
            <a:lvl4pPr>
              <a:tabLst>
                <a:tab pos="2871466" algn="r"/>
              </a:tabLst>
              <a:defRPr/>
            </a:lvl4pPr>
            <a:lvl5pPr>
              <a:tabLst>
                <a:tab pos="2871466"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Title 1"/>
          <p:cNvSpPr txBox="1">
            <a:spLocks/>
          </p:cNvSpPr>
          <p:nvPr>
            <p:custDataLst>
              <p:tags r:id="rId3"/>
            </p:custDataLst>
          </p:nvPr>
        </p:nvSpPr>
        <p:spPr>
          <a:xfrm>
            <a:off x="443881" y="1856501"/>
            <a:ext cx="2932875" cy="4858501"/>
          </a:xfrm>
          <a:prstGeom prst="rect">
            <a:avLst/>
          </a:prstGeom>
        </p:spPr>
        <p:txBody>
          <a:bodyPr vert="horz" lIns="0" tIns="59250" rIns="0" bIns="5925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4000" noProof="0" dirty="0"/>
              <a:t>Contents</a:t>
            </a:r>
          </a:p>
        </p:txBody>
      </p:sp>
      <p:sp>
        <p:nvSpPr>
          <p:cNvPr id="7" name="Title 1"/>
          <p:cNvSpPr txBox="1">
            <a:spLocks/>
          </p:cNvSpPr>
          <p:nvPr>
            <p:custDataLst>
              <p:tags r:id="rId4"/>
            </p:custDataLst>
          </p:nvPr>
        </p:nvSpPr>
        <p:spPr>
          <a:xfrm>
            <a:off x="443881" y="1856501"/>
            <a:ext cx="2932875" cy="4858501"/>
          </a:xfrm>
          <a:prstGeom prst="rect">
            <a:avLst/>
          </a:prstGeom>
        </p:spPr>
        <p:txBody>
          <a:bodyPr vert="horz" lIns="0" tIns="59250" rIns="0" bIns="5925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4000" noProof="0" dirty="0"/>
              <a:t>Contents</a:t>
            </a:r>
          </a:p>
        </p:txBody>
      </p:sp>
      <p:sp>
        <p:nvSpPr>
          <p:cNvPr id="8" name="Title 1"/>
          <p:cNvSpPr txBox="1">
            <a:spLocks/>
          </p:cNvSpPr>
          <p:nvPr userDrawn="1">
            <p:custDataLst>
              <p:tags r:id="rId5"/>
            </p:custDataLst>
          </p:nvPr>
        </p:nvSpPr>
        <p:spPr>
          <a:xfrm>
            <a:off x="443881" y="1856501"/>
            <a:ext cx="2932875" cy="4858501"/>
          </a:xfrm>
          <a:prstGeom prst="rect">
            <a:avLst/>
          </a:prstGeom>
        </p:spPr>
        <p:txBody>
          <a:bodyPr vert="horz" lIns="0" tIns="59250" rIns="0" bIns="5925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4000" noProof="0" dirty="0"/>
              <a:t>Contents</a:t>
            </a:r>
          </a:p>
        </p:txBody>
      </p:sp>
    </p:spTree>
    <p:extLst>
      <p:ext uri="{BB962C8B-B14F-4D97-AF65-F5344CB8AC3E}">
        <p14:creationId xmlns:p14="http://schemas.microsoft.com/office/powerpoint/2010/main" val="1208097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548" y="2946975"/>
            <a:ext cx="4057905" cy="16308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548" y="2946975"/>
            <a:ext cx="4057905" cy="1630800"/>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7548" y="2946975"/>
            <a:ext cx="4057905" cy="1630800"/>
          </a:xfrm>
          <a:prstGeom prst="rect">
            <a:avLst/>
          </a:prstGeom>
        </p:spPr>
      </p:pic>
    </p:spTree>
    <p:extLst>
      <p:ext uri="{BB962C8B-B14F-4D97-AF65-F5344CB8AC3E}">
        <p14:creationId xmlns:p14="http://schemas.microsoft.com/office/powerpoint/2010/main" val="152826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21" name="Picture Placeholder 20"/>
          <p:cNvSpPr>
            <a:spLocks noGrp="1"/>
          </p:cNvSpPr>
          <p:nvPr>
            <p:ph type="pic" sz="quarter" idx="12"/>
            <p:custDataLst>
              <p:tags r:id="rId1"/>
            </p:custDataLst>
          </p:nvPr>
        </p:nvSpPr>
        <p:spPr>
          <a:xfrm>
            <a:off x="0" y="0"/>
            <a:ext cx="10033000" cy="7524750"/>
          </a:xfrm>
        </p:spPr>
        <p:txBody>
          <a:bodyPr vert="horz"/>
          <a:lstStyle/>
          <a:p>
            <a:r>
              <a:rPr lang="en-US" noProof="0" dirty="0"/>
              <a:t>Click icon to add picture</a:t>
            </a:r>
            <a:endParaRPr lang="en-GB" noProof="0" dirty="0"/>
          </a:p>
        </p:txBody>
      </p:sp>
      <p:sp>
        <p:nvSpPr>
          <p:cNvPr id="2" name="Title 1"/>
          <p:cNvSpPr>
            <a:spLocks noGrp="1"/>
          </p:cNvSpPr>
          <p:nvPr>
            <p:ph type="ctrTitle"/>
            <p:custDataLst>
              <p:tags r:id="rId2"/>
            </p:custDataLst>
          </p:nvPr>
        </p:nvSpPr>
        <p:spPr>
          <a:xfrm>
            <a:off x="443883" y="1662176"/>
            <a:ext cx="9144661" cy="706311"/>
          </a:xfrm>
        </p:spPr>
        <p:txBody>
          <a:bodyPr anchor="t">
            <a:spAutoFit/>
          </a:bodyPr>
          <a:lstStyle>
            <a:lvl1pPr algn="l">
              <a:defRPr sz="3000" b="0">
                <a:solidFill>
                  <a:schemeClr val="bg1"/>
                </a:solidFill>
              </a:defRPr>
            </a:lvl1pPr>
            <a:lvl2pPr>
              <a:lnSpc>
                <a:spcPct val="90000"/>
              </a:lnSpc>
              <a:defRPr sz="3000">
                <a:latin typeface="+mj-lt"/>
              </a:defRPr>
            </a:lvl2pPr>
          </a:lstStyle>
          <a:p>
            <a:pPr lvl="0"/>
            <a:r>
              <a:rPr lang="en-US" noProof="0"/>
              <a:t>Click to edit Master title style</a:t>
            </a:r>
            <a:endParaRPr lang="en-GB" noProof="0" dirty="0"/>
          </a:p>
        </p:txBody>
      </p:sp>
      <p:sp>
        <p:nvSpPr>
          <p:cNvPr id="3" name="Subtitle 2"/>
          <p:cNvSpPr>
            <a:spLocks noGrp="1"/>
          </p:cNvSpPr>
          <p:nvPr>
            <p:ph type="subTitle" idx="1"/>
          </p:nvPr>
        </p:nvSpPr>
        <p:spPr>
          <a:xfrm>
            <a:off x="443883" y="2506986"/>
            <a:ext cx="9144661" cy="326299"/>
          </a:xfrm>
        </p:spPr>
        <p:txBody>
          <a:bodyPr tIns="0" bIns="72000">
            <a:noAutofit/>
          </a:bodyPr>
          <a:lstStyle>
            <a:lvl1pPr marL="0" indent="0" algn="l">
              <a:spcBef>
                <a:spcPts val="0"/>
              </a:spcBef>
              <a:spcAft>
                <a:spcPts val="300"/>
              </a:spcAft>
              <a:buNone/>
              <a:defRPr sz="1500">
                <a:solidFill>
                  <a:schemeClr val="bg1"/>
                </a:solidFill>
              </a:defRPr>
            </a:lvl1pPr>
            <a:lvl2pPr marL="0" indent="0" algn="l">
              <a:spcBef>
                <a:spcPts val="0"/>
              </a:spcBef>
              <a:spcAft>
                <a:spcPts val="300"/>
              </a:spcAft>
              <a:buNone/>
              <a:defRPr sz="1500"/>
            </a:lvl2pPr>
            <a:lvl3pPr marL="564358" indent="0" algn="ctr">
              <a:buNone/>
              <a:defRPr sz="1111"/>
            </a:lvl3pPr>
            <a:lvl4pPr marL="846537" indent="0" algn="ctr">
              <a:buNone/>
              <a:defRPr sz="987"/>
            </a:lvl4pPr>
            <a:lvl5pPr marL="1128715" indent="0" algn="ctr">
              <a:buNone/>
              <a:defRPr sz="987"/>
            </a:lvl5pPr>
            <a:lvl6pPr marL="1410894" indent="0" algn="ctr">
              <a:buNone/>
              <a:defRPr sz="987"/>
            </a:lvl6pPr>
            <a:lvl7pPr marL="1693073" indent="0" algn="ctr">
              <a:buNone/>
              <a:defRPr sz="987"/>
            </a:lvl7pPr>
            <a:lvl8pPr marL="1975253" indent="0" algn="ctr">
              <a:buNone/>
              <a:defRPr sz="987"/>
            </a:lvl8pPr>
            <a:lvl9pPr marL="2257431" indent="0" algn="ctr">
              <a:buNone/>
              <a:defRPr sz="987"/>
            </a:lvl9pPr>
          </a:lstStyle>
          <a:p>
            <a:pPr lvl="0"/>
            <a:r>
              <a:rPr lang="en-US" noProof="0"/>
              <a:t>Click to edit Master subtitle style</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vl2pPr>
              <a:defRPr>
                <a:solidFill>
                  <a:schemeClr val="tx1"/>
                </a:solidFill>
              </a:defRPr>
            </a:lvl2pPr>
          </a:lstStyle>
          <a:p>
            <a:r>
              <a:rPr lang="en-US" dirty="0"/>
              <a:t>© Lloyd’s</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cxnSp>
        <p:nvCxnSpPr>
          <p:cNvPr id="7" name="Straight Connector 6"/>
          <p:cNvCxnSpPr/>
          <p:nvPr/>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12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550063" y="1856502"/>
            <a:ext cx="2932875" cy="4858501"/>
          </a:xfrm>
        </p:spPr>
        <p:txBody>
          <a:bodyPr vert="horz" tIns="72000"/>
          <a:lstStyle>
            <a:lvl1pPr>
              <a:spcBef>
                <a:spcPts val="185"/>
              </a:spcBef>
              <a:spcAft>
                <a:spcPts val="185"/>
              </a:spcAft>
              <a:tabLst>
                <a:tab pos="2153574" algn="r"/>
              </a:tabLst>
              <a:defRPr>
                <a:solidFill>
                  <a:schemeClr val="accent1"/>
                </a:solidFill>
              </a:defRPr>
            </a:lvl1pPr>
            <a:lvl2pPr>
              <a:spcBef>
                <a:spcPts val="185"/>
              </a:spcBef>
              <a:spcAft>
                <a:spcPts val="185"/>
              </a:spcAft>
              <a:tabLst>
                <a:tab pos="2163372" algn="r"/>
              </a:tabLst>
              <a:defRPr/>
            </a:lvl2pPr>
            <a:lvl3pPr>
              <a:tabLst>
                <a:tab pos="2163372" algn="r"/>
              </a:tabLst>
              <a:defRPr/>
            </a:lvl3pPr>
            <a:lvl4pPr>
              <a:tabLst>
                <a:tab pos="2163372" algn="r"/>
              </a:tabLst>
              <a:defRPr/>
            </a:lvl4pPr>
            <a:lvl5pPr>
              <a:tabLst>
                <a:tab pos="2163372"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8DA6907E-8DE1-487B-B59A-E07D14F34A1E}" type="datetime1">
              <a:rPr lang="en-GB" smtClean="0"/>
              <a:t>03/10/2023</a:t>
            </a:fld>
            <a:endParaRPr lang="en-GB" dirty="0"/>
          </a:p>
        </p:txBody>
      </p:sp>
      <p:sp>
        <p:nvSpPr>
          <p:cNvPr id="5" name="Footer Placeholder 4"/>
          <p:cNvSpPr>
            <a:spLocks noGrp="1"/>
          </p:cNvSpPr>
          <p:nvPr>
            <p:ph type="ftr" sz="quarter" idx="15"/>
          </p:nvPr>
        </p:nvSpPr>
        <p:spPr/>
        <p:txBody>
          <a:bodyPr/>
          <a:lstStyle/>
          <a:p>
            <a:r>
              <a:rPr lang="en-GB" dirty="0"/>
              <a:t>© Lloyd’s</a:t>
            </a:r>
          </a:p>
        </p:txBody>
      </p:sp>
      <p:sp>
        <p:nvSpPr>
          <p:cNvPr id="9" name="Content Placeholder 2"/>
          <p:cNvSpPr>
            <a:spLocks noGrp="1"/>
          </p:cNvSpPr>
          <p:nvPr>
            <p:ph idx="16"/>
            <p:custDataLst>
              <p:tags r:id="rId2"/>
            </p:custDataLst>
          </p:nvPr>
        </p:nvSpPr>
        <p:spPr>
          <a:xfrm>
            <a:off x="6656245" y="1856502"/>
            <a:ext cx="2932875" cy="4858501"/>
          </a:xfrm>
        </p:spPr>
        <p:txBody>
          <a:bodyPr vert="horz" tIns="72000"/>
          <a:lstStyle>
            <a:lvl1pPr>
              <a:spcBef>
                <a:spcPts val="185"/>
              </a:spcBef>
              <a:spcAft>
                <a:spcPts val="185"/>
              </a:spcAft>
              <a:tabLst>
                <a:tab pos="2153574" algn="r"/>
              </a:tabLst>
              <a:defRPr>
                <a:solidFill>
                  <a:schemeClr val="accent1"/>
                </a:solidFill>
              </a:defRPr>
            </a:lvl1pPr>
            <a:lvl2pPr>
              <a:spcBef>
                <a:spcPts val="185"/>
              </a:spcBef>
              <a:spcAft>
                <a:spcPts val="185"/>
              </a:spcAft>
              <a:tabLst>
                <a:tab pos="2153574" algn="r"/>
              </a:tabLst>
              <a:defRPr/>
            </a:lvl2pPr>
            <a:lvl3pPr>
              <a:tabLst>
                <a:tab pos="2153574" algn="r"/>
              </a:tabLst>
              <a:defRPr/>
            </a:lvl3pPr>
            <a:lvl4pPr>
              <a:tabLst>
                <a:tab pos="2153574" algn="r"/>
              </a:tabLst>
              <a:defRPr/>
            </a:lvl4pPr>
            <a:lvl5pPr>
              <a:tabLst>
                <a:tab pos="2153574"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Title 1"/>
          <p:cNvSpPr txBox="1">
            <a:spLocks/>
          </p:cNvSpPr>
          <p:nvPr>
            <p:custDataLst>
              <p:tags r:id="rId3"/>
            </p:custDataLst>
          </p:nvPr>
        </p:nvSpPr>
        <p:spPr>
          <a:xfrm>
            <a:off x="443881" y="1856502"/>
            <a:ext cx="2932875" cy="4858501"/>
          </a:xfrm>
          <a:prstGeom prst="rect">
            <a:avLst/>
          </a:prstGeom>
        </p:spPr>
        <p:txBody>
          <a:bodyPr vert="horz" lIns="0" tIns="44438" rIns="0" bIns="44438"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3000" noProof="0" dirty="0"/>
              <a:t>Contents</a:t>
            </a:r>
          </a:p>
        </p:txBody>
      </p:sp>
      <p:sp>
        <p:nvSpPr>
          <p:cNvPr id="7" name="Title 1"/>
          <p:cNvSpPr txBox="1">
            <a:spLocks/>
          </p:cNvSpPr>
          <p:nvPr>
            <p:custDataLst>
              <p:tags r:id="rId4"/>
            </p:custDataLst>
          </p:nvPr>
        </p:nvSpPr>
        <p:spPr>
          <a:xfrm>
            <a:off x="443881" y="1856502"/>
            <a:ext cx="2932875" cy="4858501"/>
          </a:xfrm>
          <a:prstGeom prst="rect">
            <a:avLst/>
          </a:prstGeom>
        </p:spPr>
        <p:txBody>
          <a:bodyPr vert="horz" lIns="0" tIns="44438" rIns="0" bIns="44438"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3000" noProof="0" dirty="0"/>
              <a:t>Contents</a:t>
            </a:r>
          </a:p>
        </p:txBody>
      </p:sp>
      <p:sp>
        <p:nvSpPr>
          <p:cNvPr id="8" name="Title 1"/>
          <p:cNvSpPr txBox="1">
            <a:spLocks/>
          </p:cNvSpPr>
          <p:nvPr userDrawn="1">
            <p:custDataLst>
              <p:tags r:id="rId5"/>
            </p:custDataLst>
          </p:nvPr>
        </p:nvSpPr>
        <p:spPr>
          <a:xfrm>
            <a:off x="443881" y="1856502"/>
            <a:ext cx="2932875" cy="4858501"/>
          </a:xfrm>
          <a:prstGeom prst="rect">
            <a:avLst/>
          </a:prstGeom>
        </p:spPr>
        <p:txBody>
          <a:bodyPr vert="horz" lIns="0" tIns="44438" rIns="0" bIns="44438"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sz="3000" noProof="0" dirty="0"/>
              <a:t>Contents</a:t>
            </a:r>
          </a:p>
        </p:txBody>
      </p:sp>
    </p:spTree>
    <p:extLst>
      <p:ext uri="{BB962C8B-B14F-4D97-AF65-F5344CB8AC3E}">
        <p14:creationId xmlns:p14="http://schemas.microsoft.com/office/powerpoint/2010/main" val="1215388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6"/>
          <p:cNvSpPr>
            <a:spLocks noGrp="1"/>
          </p:cNvSpPr>
          <p:nvPr>
            <p:ph type="pic" sz="quarter" idx="12"/>
            <p:custDataLst>
              <p:tags r:id="rId1"/>
            </p:custDataLst>
          </p:nvPr>
        </p:nvSpPr>
        <p:spPr>
          <a:xfrm>
            <a:off x="0" y="0"/>
            <a:ext cx="10033000" cy="7524750"/>
          </a:xfrm>
        </p:spPr>
        <p:txBody>
          <a:bodyPr/>
          <a:lstStyle/>
          <a:p>
            <a:r>
              <a:rPr lang="en-US" noProof="0" dirty="0"/>
              <a:t>Click icon to add picture</a:t>
            </a:r>
            <a:endParaRPr lang="en-GB" noProof="0" dirty="0"/>
          </a:p>
        </p:txBody>
      </p:sp>
      <p:sp>
        <p:nvSpPr>
          <p:cNvPr id="2" name="Title 1"/>
          <p:cNvSpPr>
            <a:spLocks noGrp="1"/>
          </p:cNvSpPr>
          <p:nvPr>
            <p:ph type="title"/>
            <p:custDataLst>
              <p:tags r:id="rId2"/>
            </p:custDataLst>
          </p:nvPr>
        </p:nvSpPr>
        <p:spPr>
          <a:xfrm>
            <a:off x="443882" y="1662176"/>
            <a:ext cx="9144662" cy="706311"/>
          </a:xfrm>
        </p:spPr>
        <p:txBody>
          <a:bodyPr vert="horz" anchor="t" anchorCtr="0">
            <a:spAutoFit/>
          </a:bodyPr>
          <a:lstStyle>
            <a:lvl1pPr>
              <a:defRPr sz="3000"/>
            </a:lvl1pPr>
            <a:lvl2pPr>
              <a:lnSpc>
                <a:spcPct val="90000"/>
              </a:lnSpc>
              <a:defRPr sz="3000">
                <a:solidFill>
                  <a:schemeClr val="bg1"/>
                </a:solidFill>
                <a:latin typeface="+mj-lt"/>
              </a:defRPr>
            </a:lvl2pPr>
          </a:lstStyle>
          <a:p>
            <a:pPr lvl="0"/>
            <a:r>
              <a:rPr lang="en-US" noProof="0"/>
              <a:t>Click to edit Master title style</a:t>
            </a:r>
            <a:endParaRPr lang="en-GB" noProof="0" dirty="0"/>
          </a:p>
        </p:txBody>
      </p:sp>
      <p:sp>
        <p:nvSpPr>
          <p:cNvPr id="3" name="Text Placeholder 2"/>
          <p:cNvSpPr>
            <a:spLocks noGrp="1"/>
          </p:cNvSpPr>
          <p:nvPr>
            <p:ph type="body" idx="1"/>
          </p:nvPr>
        </p:nvSpPr>
        <p:spPr>
          <a:xfrm>
            <a:off x="443882" y="2506985"/>
            <a:ext cx="9144662" cy="230832"/>
          </a:xfrm>
        </p:spPr>
        <p:txBody>
          <a:bodyPr>
            <a:spAutoFit/>
          </a:bodyPr>
          <a:lstStyle>
            <a:lvl1pPr marL="0" indent="0">
              <a:buNone/>
              <a:defRPr sz="1500">
                <a:solidFill>
                  <a:schemeClr val="tx1"/>
                </a:solidFill>
              </a:defRPr>
            </a:lvl1pPr>
            <a:lvl2pPr marL="0" indent="0">
              <a:spcBef>
                <a:spcPts val="749"/>
              </a:spcBef>
              <a:buNone/>
              <a:defRPr sz="1500">
                <a:solidFill>
                  <a:schemeClr val="bg1"/>
                </a:solidFill>
              </a:defRPr>
            </a:lvl2pPr>
            <a:lvl3pPr marL="564358" indent="0">
              <a:buNone/>
              <a:defRPr sz="1111">
                <a:solidFill>
                  <a:schemeClr val="tx1">
                    <a:tint val="75000"/>
                  </a:schemeClr>
                </a:solidFill>
              </a:defRPr>
            </a:lvl3pPr>
            <a:lvl4pPr marL="846537" indent="0">
              <a:buNone/>
              <a:defRPr sz="987">
                <a:solidFill>
                  <a:schemeClr val="tx1">
                    <a:tint val="75000"/>
                  </a:schemeClr>
                </a:solidFill>
              </a:defRPr>
            </a:lvl4pPr>
            <a:lvl5pPr marL="1128715" indent="0">
              <a:buNone/>
              <a:defRPr sz="987">
                <a:solidFill>
                  <a:schemeClr val="tx1">
                    <a:tint val="75000"/>
                  </a:schemeClr>
                </a:solidFill>
              </a:defRPr>
            </a:lvl5pPr>
            <a:lvl6pPr marL="1410894" indent="0">
              <a:buNone/>
              <a:defRPr sz="987">
                <a:solidFill>
                  <a:schemeClr val="tx1">
                    <a:tint val="75000"/>
                  </a:schemeClr>
                </a:solidFill>
              </a:defRPr>
            </a:lvl6pPr>
            <a:lvl7pPr marL="1693073" indent="0">
              <a:buNone/>
              <a:defRPr sz="987">
                <a:solidFill>
                  <a:schemeClr val="tx1">
                    <a:tint val="75000"/>
                  </a:schemeClr>
                </a:solidFill>
              </a:defRPr>
            </a:lvl7pPr>
            <a:lvl8pPr marL="1975253" indent="0">
              <a:buNone/>
              <a:defRPr sz="987">
                <a:solidFill>
                  <a:schemeClr val="tx1">
                    <a:tint val="75000"/>
                  </a:schemeClr>
                </a:solidFill>
              </a:defRPr>
            </a:lvl8pPr>
            <a:lvl9pPr marL="2257431" indent="0">
              <a:buNone/>
              <a:defRPr sz="987">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4452638" y="7059461"/>
            <a:ext cx="2257425" cy="196208"/>
          </a:xfrm>
        </p:spPr>
        <p:txBody>
          <a:bodyPr/>
          <a:lstStyle/>
          <a:p>
            <a:fld id="{B8639A99-35CC-44AA-BF41-559EFC8F3081}" type="datetime1">
              <a:rPr lang="en-US" smtClean="0"/>
              <a:pPr/>
              <a:t>10/3/2023</a:t>
            </a:fld>
            <a:endParaRPr lang="en-US" dirty="0"/>
          </a:p>
        </p:txBody>
      </p:sp>
      <p:sp>
        <p:nvSpPr>
          <p:cNvPr id="5" name="Footer Placeholder 4"/>
          <p:cNvSpPr>
            <a:spLocks noGrp="1"/>
          </p:cNvSpPr>
          <p:nvPr>
            <p:ph type="ftr" sz="quarter" idx="11"/>
          </p:nvPr>
        </p:nvSpPr>
        <p:spPr/>
        <p:txBody>
          <a:bodyPr/>
          <a:lstStyle/>
          <a:p>
            <a:r>
              <a:rPr lang="en-US" dirty="0"/>
              <a:t>© Lloyd’s</a:t>
            </a:r>
          </a:p>
        </p:txBody>
      </p:sp>
    </p:spTree>
    <p:extLst>
      <p:ext uri="{BB962C8B-B14F-4D97-AF65-F5344CB8AC3E}">
        <p14:creationId xmlns:p14="http://schemas.microsoft.com/office/powerpoint/2010/main" val="157473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4375" y="592500"/>
            <a:ext cx="9145238" cy="1066500"/>
          </a:xfrm>
        </p:spPr>
        <p:txBody>
          <a:bodyPr>
            <a:noAutofit/>
          </a:bodyPr>
          <a:lstStyle/>
          <a:p>
            <a:r>
              <a:rPr lang="en-US" noProof="0"/>
              <a:t>Click to edit Master title style</a:t>
            </a:r>
            <a:endParaRPr lang="en-GB" noProof="0" dirty="0"/>
          </a:p>
        </p:txBody>
      </p:sp>
      <p:sp>
        <p:nvSpPr>
          <p:cNvPr id="3" name="Content Placeholder 2"/>
          <p:cNvSpPr>
            <a:spLocks noGrp="1"/>
          </p:cNvSpPr>
          <p:nvPr>
            <p:ph idx="1"/>
            <p:custDataLst>
              <p:tags r:id="rId1"/>
            </p:custDataLst>
          </p:nvPr>
        </p:nvSpPr>
        <p:spPr>
          <a:xfrm>
            <a:off x="443882" y="1856502"/>
            <a:ext cx="9145238" cy="4858501"/>
          </a:xfrm>
        </p:spPr>
        <p:txBody>
          <a:bodyPr vert="horz"/>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51452A44-05C1-47E6-A00D-5D45C4F2C789}"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8" name="Text Placeholder 7"/>
          <p:cNvSpPr>
            <a:spLocks noGrp="1"/>
          </p:cNvSpPr>
          <p:nvPr>
            <p:ph type="body" sz="quarter" idx="13"/>
            <p:custDataLst>
              <p:tags r:id="rId2"/>
            </p:custDataLst>
          </p:nvPr>
        </p:nvSpPr>
        <p:spPr>
          <a:xfrm>
            <a:off x="444375" y="1195528"/>
            <a:ext cx="9145238" cy="463472"/>
          </a:xfrm>
        </p:spPr>
        <p:txBody>
          <a:bodyPr tIns="36000" bIns="0">
            <a:noAutofit/>
          </a:bodyPr>
          <a:lstStyle>
            <a:lvl1pPr>
              <a:defRPr sz="1198">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376369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custDataLst>
              <p:tags r:id="rId1"/>
            </p:custDataLst>
          </p:nvPr>
        </p:nvSpPr>
        <p:spPr>
          <a:xfrm>
            <a:off x="444375" y="1856502"/>
            <a:ext cx="4424505" cy="48585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custDataLst>
              <p:tags r:id="rId2"/>
            </p:custDataLst>
          </p:nvPr>
        </p:nvSpPr>
        <p:spPr>
          <a:xfrm>
            <a:off x="5164123" y="1856502"/>
            <a:ext cx="4425490" cy="48585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777C3003-9730-43CD-B161-E7E918D13895}"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3"/>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4062267044"/>
      </p:ext>
    </p:extLst>
  </p:cSld>
  <p:clrMapOvr>
    <a:masterClrMapping/>
  </p:clrMapOvr>
  <p:extLst>
    <p:ext uri="{DCECCB84-F9BA-43D5-87BE-67443E8EF086}">
      <p15:sldGuideLst xmlns:p15="http://schemas.microsoft.com/office/powerpoint/2012/main">
        <p15:guide id="0" pos="3727">
          <p15:clr>
            <a:srgbClr val="FBAE40"/>
          </p15:clr>
        </p15:guide>
        <p15:guide id="1" pos="39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AA8452C4-C961-4B50-A82D-646FAFAB45EF}" type="datetime1">
              <a:rPr lang="en-GB" noProof="0" smtClean="0"/>
              <a:t>03/10/2023</a:t>
            </a:fld>
            <a:endParaRPr lang="en-GB" noProof="0" dirty="0"/>
          </a:p>
        </p:txBody>
      </p:sp>
      <p:sp>
        <p:nvSpPr>
          <p:cNvPr id="4" name="Footer Placeholder 3"/>
          <p:cNvSpPr>
            <a:spLocks noGrp="1"/>
          </p:cNvSpPr>
          <p:nvPr>
            <p:ph type="ftr" sz="quarter" idx="11"/>
          </p:nvPr>
        </p:nvSpPr>
        <p:spPr/>
        <p:txBody>
          <a:bodyPr/>
          <a:lstStyle/>
          <a:p>
            <a:r>
              <a:rPr lang="en-GB" noProof="0" dirty="0"/>
              <a:t>© Lloyd’s</a:t>
            </a:r>
          </a:p>
        </p:txBody>
      </p:sp>
      <p:sp>
        <p:nvSpPr>
          <p:cNvPr id="6"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758689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1A862-4273-4B52-A757-10D4EA83CF08}" type="datetime1">
              <a:rPr lang="en-GB" noProof="0" smtClean="0"/>
              <a:t>03/10/2023</a:t>
            </a:fld>
            <a:endParaRPr lang="en-GB" noProof="0" dirty="0"/>
          </a:p>
        </p:txBody>
      </p:sp>
      <p:sp>
        <p:nvSpPr>
          <p:cNvPr id="3" name="Footer Placeholder 2"/>
          <p:cNvSpPr>
            <a:spLocks noGrp="1"/>
          </p:cNvSpPr>
          <p:nvPr>
            <p:ph type="ftr" sz="quarter" idx="11"/>
          </p:nvPr>
        </p:nvSpPr>
        <p:spPr/>
        <p:txBody>
          <a:bodyPr/>
          <a:lstStyle/>
          <a:p>
            <a:r>
              <a:rPr lang="en-GB" noProof="0" dirty="0"/>
              <a:t>© Lloyd’s</a:t>
            </a:r>
          </a:p>
        </p:txBody>
      </p:sp>
      <p:sp>
        <p:nvSpPr>
          <p:cNvPr id="8" name="TextBox 7"/>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noProof="0" smtClean="0">
                <a:solidFill>
                  <a:schemeClr val="accent1"/>
                </a:solidFill>
              </a:rPr>
              <a:pPr lvl="0"/>
              <a:t>‹#›</a:t>
            </a:fld>
            <a:endParaRPr lang="en-GB" sz="741" noProof="0" dirty="0">
              <a:solidFill>
                <a:schemeClr val="accent1"/>
              </a:solidFill>
            </a:endParaRPr>
          </a:p>
        </p:txBody>
      </p:sp>
      <p:sp>
        <p:nvSpPr>
          <p:cNvPr id="12" name="TextBox 11"/>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noProof="0" smtClean="0">
                <a:solidFill>
                  <a:schemeClr val="accent1"/>
                </a:solidFill>
              </a:rPr>
              <a:pPr lvl="0"/>
              <a:t>‹#›</a:t>
            </a:fld>
            <a:endParaRPr lang="en-GB" sz="741" noProof="0" dirty="0">
              <a:solidFill>
                <a:schemeClr val="accent1"/>
              </a:solidFill>
            </a:endParaRPr>
          </a:p>
        </p:txBody>
      </p:sp>
      <p:sp>
        <p:nvSpPr>
          <p:cNvPr id="16" name="TextBox 15"/>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noProof="0" smtClean="0">
                <a:solidFill>
                  <a:schemeClr val="accent1"/>
                </a:solidFill>
              </a:rPr>
              <a:pPr lvl="0"/>
              <a:t>‹#›</a:t>
            </a:fld>
            <a:endParaRPr lang="en-GB" sz="741" noProof="0" dirty="0">
              <a:solidFill>
                <a:schemeClr val="accent1"/>
              </a:solidFill>
            </a:endParaRPr>
          </a:p>
        </p:txBody>
      </p:sp>
      <p:sp>
        <p:nvSpPr>
          <p:cNvPr id="4" name="Rectangle 3"/>
          <p:cNvSpPr/>
          <p:nvPr/>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93" tIns="34247" rIns="68493" bIns="34247" numCol="1" spcCol="0" rtlCol="0" fromWordArt="0" anchor="ctr" anchorCtr="0" forceAA="0" compatLnSpc="1">
            <a:prstTxWarp prst="textNoShape">
              <a:avLst/>
            </a:prstTxWarp>
            <a:noAutofit/>
          </a:bodyPr>
          <a:lstStyle/>
          <a:p>
            <a:pPr algn="ctr"/>
            <a:endParaRPr lang="en-GB" sz="1349" noProof="0" dirty="0"/>
          </a:p>
        </p:txBody>
      </p:sp>
      <p:sp>
        <p:nvSpPr>
          <p:cNvPr id="9" name="TextBox 8"/>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noProof="0" smtClean="0">
                <a:solidFill>
                  <a:schemeClr val="accent1"/>
                </a:solidFill>
              </a:rPr>
              <a:pPr lvl="0"/>
              <a:t>‹#›</a:t>
            </a:fld>
            <a:endParaRPr lang="en-GB" sz="741" noProof="0" dirty="0">
              <a:solidFill>
                <a:schemeClr val="accent1"/>
              </a:solidFill>
            </a:endParaRPr>
          </a:p>
        </p:txBody>
      </p:sp>
      <p:sp>
        <p:nvSpPr>
          <p:cNvPr id="10" name="Rectangle 9"/>
          <p:cNvSpPr/>
          <p:nvPr/>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93" tIns="34247" rIns="68493" bIns="34247" numCol="1" spcCol="0" rtlCol="0" fromWordArt="0" anchor="ctr" anchorCtr="0" forceAA="0" compatLnSpc="1">
            <a:prstTxWarp prst="textNoShape">
              <a:avLst/>
            </a:prstTxWarp>
            <a:noAutofit/>
          </a:bodyPr>
          <a:lstStyle/>
          <a:p>
            <a:pPr algn="ctr"/>
            <a:endParaRPr lang="en-GB" sz="1349" noProof="0" dirty="0"/>
          </a:p>
        </p:txBody>
      </p:sp>
      <p:sp>
        <p:nvSpPr>
          <p:cNvPr id="11" name="TextBox 10"/>
          <p:cNvSpPr txBox="1">
            <a:spLocks/>
          </p:cNvSpPr>
          <p:nvPr userDrawn="1"/>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noProof="0" smtClean="0">
                <a:solidFill>
                  <a:schemeClr val="accent1"/>
                </a:solidFill>
              </a:rPr>
              <a:pPr lvl="0"/>
              <a:t>‹#›</a:t>
            </a:fld>
            <a:endParaRPr lang="en-GB" sz="741" noProof="0" dirty="0">
              <a:solidFill>
                <a:schemeClr val="accent1"/>
              </a:solidFill>
            </a:endParaRPr>
          </a:p>
        </p:txBody>
      </p:sp>
      <p:sp>
        <p:nvSpPr>
          <p:cNvPr id="13" name="Rectangle 12"/>
          <p:cNvSpPr/>
          <p:nvPr userDrawn="1"/>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93" tIns="34247" rIns="68493" bIns="34247" numCol="1" spcCol="0" rtlCol="0" fromWordArt="0" anchor="ctr" anchorCtr="0" forceAA="0" compatLnSpc="1">
            <a:prstTxWarp prst="textNoShape">
              <a:avLst/>
            </a:prstTxWarp>
            <a:noAutofit/>
          </a:bodyPr>
          <a:lstStyle/>
          <a:p>
            <a:pPr algn="ctr"/>
            <a:endParaRPr lang="en-GB" sz="1349" noProof="0" dirty="0"/>
          </a:p>
        </p:txBody>
      </p:sp>
    </p:spTree>
    <p:extLst>
      <p:ext uri="{BB962C8B-B14F-4D97-AF65-F5344CB8AC3E}">
        <p14:creationId xmlns:p14="http://schemas.microsoft.com/office/powerpoint/2010/main" val="62250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Styl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741"/>
              </a:spcBef>
              <a:defRPr sz="1798"/>
            </a:lvl1pPr>
            <a:lvl2pPr>
              <a:spcBef>
                <a:spcPts val="369"/>
              </a:spcBef>
              <a:defRPr sz="1798"/>
            </a:lvl2pPr>
            <a:lvl3pPr marL="311064" indent="-311064">
              <a:spcBef>
                <a:spcPts val="0"/>
              </a:spcBef>
              <a:defRPr sz="1349"/>
            </a:lvl3pPr>
            <a:lvl4pPr marL="622126" indent="-311064">
              <a:spcBef>
                <a:spcPts val="0"/>
              </a:spcBef>
              <a:defRPr sz="1349"/>
            </a:lvl4pPr>
            <a:lvl5pPr marL="933190" indent="-311064">
              <a:spcBef>
                <a:spcPts val="0"/>
              </a:spcBef>
              <a:defRPr sz="1349"/>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78D130F4-81C5-483D-8FDB-27A7F24B83F4}"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6" name="Title 5"/>
          <p:cNvSpPr>
            <a:spLocks noGrp="1"/>
          </p:cNvSpPr>
          <p:nvPr>
            <p:ph type="title"/>
          </p:nvPr>
        </p:nvSpPr>
        <p:spPr/>
        <p:txBody>
          <a:bodyPr/>
          <a:lstStyle/>
          <a:p>
            <a:r>
              <a:rPr lang="en-US" noProof="0"/>
              <a:t>Click to edit Master title style</a:t>
            </a:r>
            <a:endParaRPr lang="en-GB" noProof="0" dirty="0"/>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56654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ext Style 1 + Brigh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375" y="592500"/>
            <a:ext cx="9145238" cy="1066500"/>
          </a:xfrm>
        </p:spPr>
        <p:txBody>
          <a:bodyPr>
            <a:noAutofit/>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741"/>
              </a:spcBef>
              <a:defRPr sz="1798">
                <a:solidFill>
                  <a:schemeClr val="bg1"/>
                </a:solidFill>
              </a:defRPr>
            </a:lvl1pPr>
            <a:lvl2pPr>
              <a:spcBef>
                <a:spcPts val="369"/>
              </a:spcBef>
              <a:defRPr sz="1798">
                <a:solidFill>
                  <a:schemeClr val="bg1"/>
                </a:solidFill>
              </a:defRPr>
            </a:lvl2pPr>
            <a:lvl3pPr marL="311064" indent="-311064">
              <a:spcBef>
                <a:spcPts val="0"/>
              </a:spcBef>
              <a:defRPr sz="1349">
                <a:solidFill>
                  <a:schemeClr val="bg1"/>
                </a:solidFill>
              </a:defRPr>
            </a:lvl3pPr>
            <a:lvl4pPr marL="622126" indent="-311064">
              <a:spcBef>
                <a:spcPts val="0"/>
              </a:spcBef>
              <a:defRPr sz="1349">
                <a:solidFill>
                  <a:schemeClr val="bg1"/>
                </a:solidFill>
              </a:defRPr>
            </a:lvl4pPr>
            <a:lvl5pPr marL="933190" indent="-311064">
              <a:spcBef>
                <a:spcPts val="0"/>
              </a:spcBef>
              <a:defRPr sz="1349">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bg1"/>
                </a:solidFill>
              </a:defRPr>
            </a:lvl1pPr>
          </a:lstStyle>
          <a:p>
            <a:fld id="{AD03BCBE-75C0-47C5-8CA3-2FDC67A8448D}"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lvl1pPr>
              <a:defRPr>
                <a:solidFill>
                  <a:schemeClr val="bg1"/>
                </a:solidFill>
              </a:defRPr>
            </a:lvl1pPr>
          </a:lstStyle>
          <a:p>
            <a:r>
              <a:rPr lang="en-GB" noProof="0" dirty="0"/>
              <a:t>© Lloyd’s</a:t>
            </a:r>
          </a:p>
        </p:txBody>
      </p:sp>
      <p:sp>
        <p:nvSpPr>
          <p:cNvPr id="22" name="TextBox 21"/>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bg1"/>
                </a:solidFill>
              </a:rPr>
              <a:pPr lvl="0"/>
              <a:t>‹#›</a:t>
            </a:fld>
            <a:endParaRPr lang="en-GB" sz="679" noProof="0" dirty="0">
              <a:solidFill>
                <a:schemeClr val="bg1"/>
              </a:solidFill>
            </a:endParaRPr>
          </a:p>
        </p:txBody>
      </p:sp>
      <p:cxnSp>
        <p:nvCxnSpPr>
          <p:cNvPr id="25" name="Straight Connector 24"/>
          <p:cNvCxnSpPr/>
          <p:nvPr/>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882"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5" y="1195528"/>
            <a:ext cx="9145238" cy="463472"/>
          </a:xfrm>
        </p:spPr>
        <p:txBody>
          <a:bodyPr tIns="36000" bIns="0">
            <a:noAutofit/>
          </a:bodyPr>
          <a:lstStyle>
            <a:lvl1pPr>
              <a:defRPr sz="1198">
                <a:solidFill>
                  <a:schemeClr val="bg1"/>
                </a:solidFill>
              </a:defRPr>
            </a:lvl1pPr>
          </a:lstStyle>
          <a:p>
            <a:pPr lvl="0"/>
            <a:r>
              <a:rPr lang="en-US" noProof="0"/>
              <a:t>Click to edit Master text styles</a:t>
            </a:r>
          </a:p>
        </p:txBody>
      </p:sp>
      <p:sp>
        <p:nvSpPr>
          <p:cNvPr id="12" name="TextBox 11"/>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bg1"/>
                </a:solidFill>
              </a:rPr>
              <a:pPr lvl="0"/>
              <a:t>‹#›</a:t>
            </a:fld>
            <a:endParaRPr lang="en-GB" sz="679" noProof="0" dirty="0">
              <a:solidFill>
                <a:schemeClr val="bg1"/>
              </a:solidFill>
            </a:endParaRPr>
          </a:p>
        </p:txBody>
      </p:sp>
      <p:cxnSp>
        <p:nvCxnSpPr>
          <p:cNvPr id="13" name="Straight Connector 12"/>
          <p:cNvCxnSpPr/>
          <p:nvPr/>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2"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bg1"/>
                </a:solidFill>
              </a:rPr>
              <a:pPr lvl="0"/>
              <a:t>‹#›</a:t>
            </a:fld>
            <a:endParaRPr lang="en-GB" sz="679" noProof="0" dirty="0">
              <a:solidFill>
                <a:schemeClr val="bg1"/>
              </a:solidFill>
            </a:endParaRPr>
          </a:p>
        </p:txBody>
      </p:sp>
      <p:cxnSp>
        <p:nvCxnSpPr>
          <p:cNvPr id="18" name="Straight Connector 17"/>
          <p:cNvCxnSpPr/>
          <p:nvPr userDrawn="1"/>
        </p:nvCxnSpPr>
        <p:spPr>
          <a:xfrm>
            <a:off x="444375"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2"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2"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9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Picture Placeholder 6"/>
          <p:cNvSpPr>
            <a:spLocks noGrp="1"/>
          </p:cNvSpPr>
          <p:nvPr>
            <p:ph type="pic" sz="quarter" idx="12"/>
            <p:custDataLst>
              <p:tags r:id="rId1"/>
            </p:custDataLst>
          </p:nvPr>
        </p:nvSpPr>
        <p:spPr>
          <a:xfrm>
            <a:off x="0" y="0"/>
            <a:ext cx="10033000" cy="7524750"/>
          </a:xfrm>
        </p:spPr>
        <p:txBody>
          <a:bodyPr/>
          <a:lstStyle/>
          <a:p>
            <a:r>
              <a:rPr lang="en-US" noProof="0" dirty="0"/>
              <a:t>Click icon to add picture</a:t>
            </a:r>
            <a:endParaRPr lang="en-GB" noProof="0" dirty="0"/>
          </a:p>
        </p:txBody>
      </p:sp>
      <p:sp>
        <p:nvSpPr>
          <p:cNvPr id="2" name="Title 1"/>
          <p:cNvSpPr>
            <a:spLocks noGrp="1"/>
          </p:cNvSpPr>
          <p:nvPr>
            <p:ph type="title"/>
            <p:custDataLst>
              <p:tags r:id="rId2"/>
            </p:custDataLst>
          </p:nvPr>
        </p:nvSpPr>
        <p:spPr>
          <a:xfrm>
            <a:off x="443881" y="1662175"/>
            <a:ext cx="9144662" cy="844810"/>
          </a:xfrm>
        </p:spPr>
        <p:txBody>
          <a:bodyPr vert="horz" anchor="t" anchorCtr="0">
            <a:spAutoFit/>
          </a:bodyPr>
          <a:lstStyle>
            <a:lvl1pPr>
              <a:defRPr sz="4000"/>
            </a:lvl1pPr>
            <a:lvl2pPr>
              <a:lnSpc>
                <a:spcPct val="90000"/>
              </a:lnSpc>
              <a:defRPr sz="4000">
                <a:solidFill>
                  <a:schemeClr val="bg1"/>
                </a:solidFill>
                <a:latin typeface="+mj-lt"/>
              </a:defRPr>
            </a:lvl2pPr>
          </a:lstStyle>
          <a:p>
            <a:pPr lvl="0"/>
            <a:r>
              <a:rPr lang="en-US" noProof="0"/>
              <a:t>Click to edit Master title style</a:t>
            </a:r>
            <a:endParaRPr lang="en-GB" noProof="0" dirty="0"/>
          </a:p>
        </p:txBody>
      </p:sp>
      <p:sp>
        <p:nvSpPr>
          <p:cNvPr id="3" name="Text Placeholder 2"/>
          <p:cNvSpPr>
            <a:spLocks noGrp="1"/>
          </p:cNvSpPr>
          <p:nvPr>
            <p:ph type="body" idx="1"/>
          </p:nvPr>
        </p:nvSpPr>
        <p:spPr>
          <a:xfrm>
            <a:off x="443881" y="2506985"/>
            <a:ext cx="9144662" cy="307777"/>
          </a:xfrm>
        </p:spPr>
        <p:txBody>
          <a:bodyPr>
            <a:spAutoFit/>
          </a:bodyPr>
          <a:lstStyle>
            <a:lvl1pPr marL="0" indent="0">
              <a:buNone/>
              <a:defRPr sz="2000">
                <a:solidFill>
                  <a:schemeClr val="tx1"/>
                </a:solidFill>
              </a:defRPr>
            </a:lvl1pPr>
            <a:lvl2pPr marL="0" indent="0">
              <a:spcBef>
                <a:spcPts val="999"/>
              </a:spcBef>
              <a:buNone/>
              <a:defRPr sz="2000">
                <a:solidFill>
                  <a:schemeClr val="bg1"/>
                </a:solidFill>
              </a:defRPr>
            </a:lvl2pPr>
            <a:lvl3pPr marL="752486" indent="0">
              <a:buNone/>
              <a:defRPr sz="1481">
                <a:solidFill>
                  <a:schemeClr val="tx1">
                    <a:tint val="75000"/>
                  </a:schemeClr>
                </a:solidFill>
              </a:defRPr>
            </a:lvl3pPr>
            <a:lvl4pPr marL="1128729" indent="0">
              <a:buNone/>
              <a:defRPr sz="1316">
                <a:solidFill>
                  <a:schemeClr val="tx1">
                    <a:tint val="75000"/>
                  </a:schemeClr>
                </a:solidFill>
              </a:defRPr>
            </a:lvl4pPr>
            <a:lvl5pPr marL="1504972" indent="0">
              <a:buNone/>
              <a:defRPr sz="1316">
                <a:solidFill>
                  <a:schemeClr val="tx1">
                    <a:tint val="75000"/>
                  </a:schemeClr>
                </a:solidFill>
              </a:defRPr>
            </a:lvl5pPr>
            <a:lvl6pPr marL="1881215" indent="0">
              <a:buNone/>
              <a:defRPr sz="1316">
                <a:solidFill>
                  <a:schemeClr val="tx1">
                    <a:tint val="75000"/>
                  </a:schemeClr>
                </a:solidFill>
              </a:defRPr>
            </a:lvl6pPr>
            <a:lvl7pPr marL="2257458" indent="0">
              <a:buNone/>
              <a:defRPr sz="1316">
                <a:solidFill>
                  <a:schemeClr val="tx1">
                    <a:tint val="75000"/>
                  </a:schemeClr>
                </a:solidFill>
              </a:defRPr>
            </a:lvl7pPr>
            <a:lvl8pPr marL="2633702" indent="0">
              <a:buNone/>
              <a:defRPr sz="1316">
                <a:solidFill>
                  <a:schemeClr val="tx1">
                    <a:tint val="75000"/>
                  </a:schemeClr>
                </a:solidFill>
              </a:defRPr>
            </a:lvl8pPr>
            <a:lvl9pPr marL="3009944" indent="0">
              <a:buNone/>
              <a:defRPr sz="1316">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4452638" y="7042211"/>
            <a:ext cx="2257425" cy="230704"/>
          </a:xfrm>
        </p:spPr>
        <p:txBody>
          <a:bodyPr/>
          <a:lstStyle/>
          <a:p>
            <a:fld id="{B8639A99-35CC-44AA-BF41-559EFC8F3081}" type="datetime1">
              <a:rPr lang="en-US" smtClean="0"/>
              <a:pPr/>
              <a:t>10/3/2023</a:t>
            </a:fld>
            <a:endParaRPr lang="en-US" dirty="0"/>
          </a:p>
        </p:txBody>
      </p:sp>
      <p:sp>
        <p:nvSpPr>
          <p:cNvPr id="5" name="Footer Placeholder 4"/>
          <p:cNvSpPr>
            <a:spLocks noGrp="1"/>
          </p:cNvSpPr>
          <p:nvPr>
            <p:ph type="ftr" sz="quarter" idx="11"/>
          </p:nvPr>
        </p:nvSpPr>
        <p:spPr/>
        <p:txBody>
          <a:bodyPr/>
          <a:lstStyle/>
          <a:p>
            <a:r>
              <a:rPr lang="en-US" dirty="0"/>
              <a:t>© Lloyd’s</a:t>
            </a:r>
          </a:p>
        </p:txBody>
      </p:sp>
    </p:spTree>
    <p:extLst>
      <p:ext uri="{BB962C8B-B14F-4D97-AF65-F5344CB8AC3E}">
        <p14:creationId xmlns:p14="http://schemas.microsoft.com/office/powerpoint/2010/main" val="2773709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ext Style 1 + Dark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375" y="592500"/>
            <a:ext cx="9145238" cy="1066500"/>
          </a:xfrm>
        </p:spPr>
        <p:txBody>
          <a:bodyPr>
            <a:noAutofit/>
          </a:bodyPr>
          <a:lstStyle>
            <a:lvl1pPr>
              <a:defRPr>
                <a:solidFill>
                  <a:schemeClr val="tx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741"/>
              </a:spcBef>
              <a:defRPr sz="1798">
                <a:solidFill>
                  <a:schemeClr val="tx1"/>
                </a:solidFill>
              </a:defRPr>
            </a:lvl1pPr>
            <a:lvl2pPr>
              <a:spcBef>
                <a:spcPts val="369"/>
              </a:spcBef>
              <a:defRPr sz="1798">
                <a:solidFill>
                  <a:schemeClr val="tx1"/>
                </a:solidFill>
              </a:defRPr>
            </a:lvl2pPr>
            <a:lvl3pPr marL="311064" indent="-311064">
              <a:spcBef>
                <a:spcPts val="0"/>
              </a:spcBef>
              <a:defRPr sz="1349">
                <a:solidFill>
                  <a:schemeClr val="tx1"/>
                </a:solidFill>
              </a:defRPr>
            </a:lvl3pPr>
            <a:lvl4pPr marL="622126" indent="-311064">
              <a:spcBef>
                <a:spcPts val="0"/>
              </a:spcBef>
              <a:defRPr sz="1349">
                <a:solidFill>
                  <a:schemeClr val="tx1"/>
                </a:solidFill>
              </a:defRPr>
            </a:lvl4pPr>
            <a:lvl5pPr marL="933190" indent="-311064">
              <a:spcBef>
                <a:spcPts val="0"/>
              </a:spcBef>
              <a:defRPr sz="1349">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tx1"/>
                </a:solidFill>
              </a:defRPr>
            </a:lvl1pPr>
          </a:lstStyle>
          <a:p>
            <a:fld id="{30F2F2A6-B5BE-4D82-9143-1CB205778EDA}"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lvl1pPr>
              <a:defRPr>
                <a:solidFill>
                  <a:schemeClr val="tx1"/>
                </a:solidFill>
              </a:defRPr>
            </a:lvl1pPr>
          </a:lstStyle>
          <a:p>
            <a:r>
              <a:rPr lang="en-GB" noProof="0" dirty="0"/>
              <a:t>© Lloyd’s</a:t>
            </a:r>
          </a:p>
        </p:txBody>
      </p:sp>
      <p:sp>
        <p:nvSpPr>
          <p:cNvPr id="12" name="TextBox 11"/>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25" name="Straight Connector 24"/>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5" y="1195528"/>
            <a:ext cx="9145238" cy="463472"/>
          </a:xfrm>
        </p:spPr>
        <p:txBody>
          <a:bodyPr tIns="36000" bIns="0">
            <a:noAutofit/>
          </a:bodyPr>
          <a:lstStyle>
            <a:lvl1pPr>
              <a:defRPr sz="11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14" name="Straight Connector 13"/>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p:cNvSpPr>
          <p:nvPr userDrawn="1"/>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19" name="Straight Connector 18"/>
          <p:cNvCxnSpPr/>
          <p:nvPr userDrawn="1"/>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39036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Style 2 +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44374" y="1856500"/>
            <a:ext cx="4354875" cy="4858500"/>
          </a:xfrm>
        </p:spPr>
        <p:txBody>
          <a:bodyPr>
            <a:noAutofit/>
          </a:bodyPr>
          <a:lstStyle>
            <a:lvl1pPr>
              <a:spcAft>
                <a:spcPts val="369"/>
              </a:spcAft>
              <a:defRPr sz="1798"/>
            </a:lvl1pPr>
            <a:lvl2pPr>
              <a:spcAft>
                <a:spcPts val="369"/>
              </a:spcAft>
              <a:defRPr sz="1798"/>
            </a:lvl2pPr>
            <a:lvl3pPr marL="266625" indent="-266625">
              <a:spcAft>
                <a:spcPts val="369"/>
              </a:spcAft>
              <a:defRPr sz="1349"/>
            </a:lvl3pPr>
            <a:lvl4pPr marL="533252" indent="-266625">
              <a:spcAft>
                <a:spcPts val="369"/>
              </a:spcAft>
              <a:defRPr sz="1349"/>
            </a:lvl4pPr>
            <a:lvl5pPr marL="799878" indent="-266625">
              <a:spcAft>
                <a:spcPts val="369"/>
              </a:spcAft>
              <a:defRPr sz="1349"/>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5234737" y="1856500"/>
            <a:ext cx="4354875" cy="4858500"/>
          </a:xfrm>
        </p:spPr>
        <p:txBody>
          <a:bodyPr>
            <a:noAutofit/>
          </a:bodyPr>
          <a:lstStyle>
            <a:lvl1pPr>
              <a:spcAft>
                <a:spcPts val="369"/>
              </a:spcAft>
              <a:defRPr sz="1798"/>
            </a:lvl1pPr>
            <a:lvl2pPr>
              <a:spcAft>
                <a:spcPts val="369"/>
              </a:spcAft>
              <a:defRPr sz="1798"/>
            </a:lvl2pPr>
            <a:lvl3pPr marL="199970" indent="-199970">
              <a:spcAft>
                <a:spcPts val="369"/>
              </a:spcAft>
              <a:defRPr sz="1349"/>
            </a:lvl3pPr>
            <a:lvl4pPr marL="399938" indent="-199970">
              <a:spcAft>
                <a:spcPts val="369"/>
              </a:spcAft>
              <a:defRPr sz="1349"/>
            </a:lvl4pPr>
            <a:lvl5pPr marL="599908" indent="-199970">
              <a:spcAft>
                <a:spcPts val="369"/>
              </a:spcAft>
              <a:defRPr sz="1349"/>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9F0008A7-FCFD-4EB5-9B92-0C5DD0F3EBF5}"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25683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Sty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4CFCA179-F20E-459E-8608-5CDC40D7C8CE}"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8"/>
          <p:cNvSpPr>
            <a:spLocks noGrp="1"/>
          </p:cNvSpPr>
          <p:nvPr>
            <p:ph sz="quarter" idx="14"/>
          </p:nvPr>
        </p:nvSpPr>
        <p:spPr>
          <a:xfrm>
            <a:off x="444374" y="1856500"/>
            <a:ext cx="4354875" cy="4858500"/>
          </a:xfrm>
        </p:spPr>
        <p:txBody>
          <a:bodyPr>
            <a:noAutofit/>
          </a:bodyPr>
          <a:lstStyle>
            <a:lvl1pPr>
              <a:defRPr sz="1349"/>
            </a:lvl1pPr>
            <a:lvl2pPr>
              <a:defRPr sz="1349"/>
            </a:lvl2pPr>
            <a:lvl3pPr>
              <a:defRPr sz="1048"/>
            </a:lvl3pPr>
            <a:lvl4pPr>
              <a:defRPr sz="1048"/>
            </a:lvl4pPr>
            <a:lvl5pPr>
              <a:defRPr sz="104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5234737" y="1856500"/>
            <a:ext cx="4354875" cy="4858500"/>
          </a:xfrm>
        </p:spPr>
        <p:txBody>
          <a:bodyPr>
            <a:noAutofit/>
          </a:bodyPr>
          <a:lstStyle>
            <a:lvl1pPr>
              <a:defRPr sz="1349"/>
            </a:lvl1pPr>
            <a:lvl2pPr>
              <a:defRPr sz="1349"/>
            </a:lvl2pPr>
            <a:lvl3pPr>
              <a:defRPr sz="1048"/>
            </a:lvl3pPr>
            <a:lvl4pPr>
              <a:defRPr sz="1048"/>
            </a:lvl4pPr>
            <a:lvl5pPr>
              <a:defRPr sz="104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581971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Sty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490EC991-D05A-4ACD-A033-F72A70D310B2}"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10" name="Content Placeholder 9"/>
          <p:cNvSpPr>
            <a:spLocks noGrp="1"/>
          </p:cNvSpPr>
          <p:nvPr>
            <p:ph sz="quarter" idx="15"/>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6"/>
          </p:nvPr>
        </p:nvSpPr>
        <p:spPr>
          <a:xfrm>
            <a:off x="3550556"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Content Placeholder 15"/>
          <p:cNvSpPr>
            <a:spLocks noGrp="1"/>
          </p:cNvSpPr>
          <p:nvPr>
            <p:ph sz="quarter" idx="17"/>
          </p:nvPr>
        </p:nvSpPr>
        <p:spPr>
          <a:xfrm>
            <a:off x="6656738"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494524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ext Style 5 + Blue">
    <p:bg>
      <p:bgPr>
        <a:solidFill>
          <a:schemeClr val="accent1"/>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fld id="{7DA383C4-000A-45B3-9B0E-882BABB4E4F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noProof="0" dirty="0"/>
              <a:t>© Lloyd’s</a:t>
            </a:r>
          </a:p>
        </p:txBody>
      </p:sp>
      <p:sp>
        <p:nvSpPr>
          <p:cNvPr id="10" name="TextBox 9"/>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sp>
        <p:nvSpPr>
          <p:cNvPr id="23" name="Content Placeholder 22"/>
          <p:cNvSpPr>
            <a:spLocks noGrp="1"/>
          </p:cNvSpPr>
          <p:nvPr>
            <p:ph sz="quarter" idx="15"/>
          </p:nvPr>
        </p:nvSpPr>
        <p:spPr>
          <a:xfrm>
            <a:off x="444374"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550556"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656738"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5" y="1195528"/>
            <a:ext cx="9145238" cy="463472"/>
          </a:xfrm>
        </p:spPr>
        <p:txBody>
          <a:bodyPr tIns="36000" bIns="0">
            <a:noAutofit/>
          </a:bodyPr>
          <a:lstStyle>
            <a:lvl1pPr>
              <a:defRPr sz="11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14" name="Straight Connector 13"/>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22" name="Straight Connector 21"/>
          <p:cNvCxnSpPr/>
          <p:nvPr userDrawn="1"/>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92143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ext Style 5 + Dark Blue">
    <p:bg>
      <p:bgPr>
        <a:solidFill>
          <a:schemeClr val="tx2"/>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fld id="{7DA383C4-000A-45B3-9B0E-882BABB4E4F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GB" noProof="0" dirty="0"/>
              <a:t>© Lloyd’s</a:t>
            </a:r>
          </a:p>
        </p:txBody>
      </p:sp>
      <p:sp>
        <p:nvSpPr>
          <p:cNvPr id="10" name="TextBox 9"/>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sp>
        <p:nvSpPr>
          <p:cNvPr id="23" name="Content Placeholder 22"/>
          <p:cNvSpPr>
            <a:spLocks noGrp="1"/>
          </p:cNvSpPr>
          <p:nvPr>
            <p:ph sz="quarter" idx="15"/>
          </p:nvPr>
        </p:nvSpPr>
        <p:spPr>
          <a:xfrm>
            <a:off x="444374"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550556"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656738" y="1856500"/>
            <a:ext cx="2932875" cy="48585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5" y="1195528"/>
            <a:ext cx="9145238" cy="463472"/>
          </a:xfrm>
        </p:spPr>
        <p:txBody>
          <a:bodyPr tIns="36000" bIns="0">
            <a:noAutofit/>
          </a:bodyPr>
          <a:lstStyle>
            <a:lvl1pPr>
              <a:defRPr sz="1198">
                <a:solidFill>
                  <a:schemeClr val="tx1"/>
                </a:solidFill>
              </a:defRPr>
            </a:lvl1pPr>
          </a:lstStyle>
          <a:p>
            <a:pPr lvl="0"/>
            <a:r>
              <a:rPr lang="en-US" noProof="0"/>
              <a:t>Click to edit Master text styles</a:t>
            </a:r>
          </a:p>
        </p:txBody>
      </p:sp>
      <p:sp>
        <p:nvSpPr>
          <p:cNvPr id="13" name="TextBox 12"/>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14" name="Straight Connector 13"/>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679" noProof="0" smtClean="0">
                <a:solidFill>
                  <a:schemeClr val="tx1"/>
                </a:solidFill>
              </a:rPr>
              <a:pPr lvl="0"/>
              <a:t>‹#›</a:t>
            </a:fld>
            <a:endParaRPr lang="en-GB" sz="679" noProof="0" dirty="0">
              <a:solidFill>
                <a:schemeClr val="tx1"/>
              </a:solidFill>
            </a:endParaRPr>
          </a:p>
        </p:txBody>
      </p:sp>
      <p:cxnSp>
        <p:nvCxnSpPr>
          <p:cNvPr id="22" name="Straight Connector 21"/>
          <p:cNvCxnSpPr/>
          <p:nvPr userDrawn="1"/>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70034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ntent, Half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Content Placeholder 3"/>
          <p:cNvSpPr>
            <a:spLocks noGrp="1"/>
          </p:cNvSpPr>
          <p:nvPr>
            <p:ph sz="half" idx="2"/>
          </p:nvPr>
        </p:nvSpPr>
        <p:spPr>
          <a:xfrm>
            <a:off x="5089082" y="1856500"/>
            <a:ext cx="4500038"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A771CE97-0115-4A3D-84B2-81ED58B4CBF3}"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3"/>
          <p:cNvSpPr>
            <a:spLocks noGrp="1"/>
          </p:cNvSpPr>
          <p:nvPr>
            <p:ph sz="half" idx="14"/>
          </p:nvPr>
        </p:nvSpPr>
        <p:spPr>
          <a:xfrm>
            <a:off x="5089082" y="4384500"/>
            <a:ext cx="4500038"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p:cNvSpPr>
            <a:spLocks noGrp="1"/>
          </p:cNvSpPr>
          <p:nvPr>
            <p:ph sz="quarter" idx="15"/>
          </p:nvPr>
        </p:nvSpPr>
        <p:spPr>
          <a:xfrm>
            <a:off x="444375" y="1856500"/>
            <a:ext cx="4500038"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6923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E91365A3-8FA3-498B-B2B4-E7EC2557F524}"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9" name="Content Placeholder 8"/>
          <p:cNvSpPr>
            <a:spLocks noGrp="1"/>
          </p:cNvSpPr>
          <p:nvPr>
            <p:ph sz="quarter" idx="14"/>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3550557" y="1856500"/>
            <a:ext cx="6039057"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40649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fld id="{F6030E13-E47C-4C43-B339-D40C4AE5C270}"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1"/>
            </p:custDataLst>
          </p:nvPr>
        </p:nvSpPr>
        <p:spPr bwMode="auto">
          <a:xfrm>
            <a:off x="444375"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749"/>
              </a:spcBef>
              <a:spcAft>
                <a:spcPts val="300"/>
              </a:spcAft>
              <a:defRPr kumimoji="0" sz="1198" b="0" i="0" u="none" baseline="0">
                <a:solidFill>
                  <a:srgbClr val="000000"/>
                </a:solidFill>
                <a:latin typeface="Arial" panose="020B0604020202020204" pitchFamily="34" charset="0"/>
              </a:defRPr>
            </a:lvl1pPr>
          </a:lstStyle>
          <a:p>
            <a:pPr lvl="0"/>
            <a:r>
              <a:rPr lang="en-US" noProof="0"/>
              <a:t>Click to edit Master text styles</a:t>
            </a:r>
          </a:p>
        </p:txBody>
      </p:sp>
      <p:sp>
        <p:nvSpPr>
          <p:cNvPr id="10" name="Content Placeholder 9"/>
          <p:cNvSpPr>
            <a:spLocks noGrp="1"/>
          </p:cNvSpPr>
          <p:nvPr>
            <p:ph sz="quarter" idx="15"/>
          </p:nvPr>
        </p:nvSpPr>
        <p:spPr>
          <a:xfrm>
            <a:off x="444374" y="1856500"/>
            <a:ext cx="2932875" cy="4858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Content Placeholder 11"/>
          <p:cNvSpPr>
            <a:spLocks noGrp="1"/>
          </p:cNvSpPr>
          <p:nvPr>
            <p:ph sz="quarter" idx="16"/>
          </p:nvPr>
        </p:nvSpPr>
        <p:spPr>
          <a:xfrm>
            <a:off x="3550557" y="1856500"/>
            <a:ext cx="6039057"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7"/>
          </p:nvPr>
        </p:nvSpPr>
        <p:spPr>
          <a:xfrm>
            <a:off x="3550557" y="4384500"/>
            <a:ext cx="6039057" cy="23305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852317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375" y="592500"/>
            <a:ext cx="9145238" cy="1066500"/>
          </a:xfrm>
        </p:spPr>
        <p:txBody>
          <a:bodyPr>
            <a:noAutofit/>
          </a:bodyPr>
          <a:lstStyle>
            <a:lvl1pPr>
              <a:defRPr/>
            </a:lvl1pPr>
          </a:lstStyle>
          <a:p>
            <a:r>
              <a:rPr lang="en-GB" noProof="0" dirty="0"/>
              <a:t>Disclaimer</a:t>
            </a:r>
          </a:p>
        </p:txBody>
      </p:sp>
      <p:sp>
        <p:nvSpPr>
          <p:cNvPr id="4" name="Date Placeholder 3"/>
          <p:cNvSpPr>
            <a:spLocks noGrp="1"/>
          </p:cNvSpPr>
          <p:nvPr>
            <p:ph type="dt" sz="half" idx="14"/>
          </p:nvPr>
        </p:nvSpPr>
        <p:spPr/>
        <p:txBody>
          <a:bodyPr/>
          <a:lstStyle/>
          <a:p>
            <a:fld id="{F1D55560-F4EA-4ADB-B6B4-67CD9ED41669}"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6" name="Rectangle 5"/>
          <p:cNvSpPr/>
          <p:nvPr>
            <p:custDataLst>
              <p:tags r:id="rId1"/>
            </p:custDataLst>
          </p:nvPr>
        </p:nvSpPr>
        <p:spPr>
          <a:xfrm>
            <a:off x="444375" y="1856502"/>
            <a:ext cx="9145238" cy="485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Bef>
                <a:spcPts val="369"/>
              </a:spcBef>
              <a:spcAft>
                <a:spcPts val="369"/>
              </a:spcAft>
            </a:pPr>
            <a:r>
              <a:rPr lang="en-GB" sz="1048" noProof="0" dirty="0">
                <a:solidFill>
                  <a:schemeClr val="tx1"/>
                </a:solidFill>
              </a:rPr>
              <a:t>This information is not intended for distribution to, or use by, any person or entity in any jurisdiction or country where such distribution or use would be contrary to local law or regulation. It is the responsibility of any person publishing or communicating the contents of this document or communication, or any part thereof, to ensure compliance with all applicable legal and regulatory requirements.</a:t>
            </a:r>
          </a:p>
          <a:p>
            <a:pPr algn="l">
              <a:spcBef>
                <a:spcPts val="369"/>
              </a:spcBef>
              <a:spcAft>
                <a:spcPts val="369"/>
              </a:spcAft>
            </a:pPr>
            <a:r>
              <a:rPr lang="en-GB" sz="1048" noProof="0" dirty="0">
                <a:solidFill>
                  <a:schemeClr val="tx1"/>
                </a:solidFill>
              </a:rPr>
              <a:t>The content of this presentation does not represent a prospectus or invitation in connection with any solicitation of capital. Nor does it constitute an offer to sell securities or insurance, a solicitation or an offer to buy securities or insurance, or a distribution of securities in the United States or to a U.S. person, or in any other jurisdiction where it is contrary to local law. Such persons should inform themselves about and observe any applicable legal requirement.</a:t>
            </a:r>
          </a:p>
        </p:txBody>
      </p:sp>
    </p:spTree>
    <p:extLst>
      <p:ext uri="{BB962C8B-B14F-4D97-AF65-F5344CB8AC3E}">
        <p14:creationId xmlns:p14="http://schemas.microsoft.com/office/powerpoint/2010/main" val="161452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4374" y="592500"/>
            <a:ext cx="9145238" cy="1066500"/>
          </a:xfrm>
        </p:spPr>
        <p:txBody>
          <a:bodyPr>
            <a:noAutofit/>
          </a:bodyPr>
          <a:lstStyle/>
          <a:p>
            <a:r>
              <a:rPr lang="en-US" noProof="0"/>
              <a:t>Click to edit Master title style</a:t>
            </a:r>
            <a:endParaRPr lang="en-GB" noProof="0" dirty="0"/>
          </a:p>
        </p:txBody>
      </p:sp>
      <p:sp>
        <p:nvSpPr>
          <p:cNvPr id="3" name="Content Placeholder 2"/>
          <p:cNvSpPr>
            <a:spLocks noGrp="1"/>
          </p:cNvSpPr>
          <p:nvPr>
            <p:ph idx="1"/>
            <p:custDataLst>
              <p:tags r:id="rId1"/>
            </p:custDataLst>
          </p:nvPr>
        </p:nvSpPr>
        <p:spPr>
          <a:xfrm>
            <a:off x="443881" y="1856501"/>
            <a:ext cx="9145238" cy="4858501"/>
          </a:xfrm>
        </p:spPr>
        <p:txBody>
          <a:bodyPr vert="horz"/>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51452A44-05C1-47E6-A00D-5D45C4F2C789}"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8" name="Text Placeholder 7"/>
          <p:cNvSpPr>
            <a:spLocks noGrp="1"/>
          </p:cNvSpPr>
          <p:nvPr>
            <p:ph type="body" sz="quarter" idx="13"/>
            <p:custDataLst>
              <p:tags r:id="rId2"/>
            </p:custDataLst>
          </p:nvPr>
        </p:nvSpPr>
        <p:spPr>
          <a:xfrm>
            <a:off x="444374" y="1195528"/>
            <a:ext cx="9145238" cy="463472"/>
          </a:xfrm>
        </p:spPr>
        <p:txBody>
          <a:bodyPr tIns="36000" bIns="0">
            <a:noAutofit/>
          </a:bodyPr>
          <a:lstStyle>
            <a:lvl1pPr>
              <a:defRPr sz="1598">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1374798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549" y="2946976"/>
            <a:ext cx="4057905" cy="16308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549" y="2946976"/>
            <a:ext cx="4057905" cy="1630800"/>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87549" y="2946976"/>
            <a:ext cx="4057905" cy="1630800"/>
          </a:xfrm>
          <a:prstGeom prst="rect">
            <a:avLst/>
          </a:prstGeom>
        </p:spPr>
      </p:pic>
    </p:spTree>
    <p:extLst>
      <p:ext uri="{BB962C8B-B14F-4D97-AF65-F5344CB8AC3E}">
        <p14:creationId xmlns:p14="http://schemas.microsoft.com/office/powerpoint/2010/main" val="306026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custDataLst>
              <p:tags r:id="rId1"/>
            </p:custDataLst>
          </p:nvPr>
        </p:nvSpPr>
        <p:spPr>
          <a:xfrm>
            <a:off x="444375" y="1856501"/>
            <a:ext cx="4424505" cy="48585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custDataLst>
              <p:tags r:id="rId2"/>
            </p:custDataLst>
          </p:nvPr>
        </p:nvSpPr>
        <p:spPr>
          <a:xfrm>
            <a:off x="5164122" y="1856501"/>
            <a:ext cx="4425490" cy="48585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fld id="{777C3003-9730-43CD-B161-E7E918D13895}" type="datetime1">
              <a:rPr lang="en-GB" noProof="0" smtClean="0"/>
              <a:t>03/10/2023</a:t>
            </a:fld>
            <a:endParaRPr lang="en-GB" noProof="0" dirty="0"/>
          </a:p>
        </p:txBody>
      </p:sp>
      <p:sp>
        <p:nvSpPr>
          <p:cNvPr id="6" name="Footer Placeholder 5"/>
          <p:cNvSpPr>
            <a:spLocks noGrp="1"/>
          </p:cNvSpPr>
          <p:nvPr>
            <p:ph type="ftr" sz="quarter" idx="11"/>
          </p:nvPr>
        </p:nvSpPr>
        <p:spPr/>
        <p:txBody>
          <a:bodyPr/>
          <a:lstStyle/>
          <a:p>
            <a:r>
              <a:rPr lang="en-GB" noProof="0" dirty="0"/>
              <a:t>© Lloyd’s</a:t>
            </a:r>
          </a:p>
        </p:txBody>
      </p:sp>
      <p:sp>
        <p:nvSpPr>
          <p:cNvPr id="8" name="Text Placeholder 7"/>
          <p:cNvSpPr>
            <a:spLocks noGrp="1"/>
          </p:cNvSpPr>
          <p:nvPr>
            <p:ph type="body" sz="quarter" idx="13"/>
            <p:custDataLst>
              <p:tags r:id="rId3"/>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137127653"/>
      </p:ext>
    </p:extLst>
  </p:cSld>
  <p:clrMapOvr>
    <a:masterClrMapping/>
  </p:clrMapOvr>
  <p:extLst>
    <p:ext uri="{DCECCB84-F9BA-43D5-87BE-67443E8EF086}">
      <p15:sldGuideLst xmlns:p15="http://schemas.microsoft.com/office/powerpoint/2012/main">
        <p15:guide id="0" pos="3067" userDrawn="1">
          <p15:clr>
            <a:srgbClr val="FBAE40"/>
          </p15:clr>
        </p15:guide>
        <p15:guide id="1" pos="325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AA8452C4-C961-4B50-A82D-646FAFAB45EF}" type="datetime1">
              <a:rPr lang="en-GB" noProof="0" smtClean="0"/>
              <a:t>03/10/2023</a:t>
            </a:fld>
            <a:endParaRPr lang="en-GB" noProof="0" dirty="0"/>
          </a:p>
        </p:txBody>
      </p:sp>
      <p:sp>
        <p:nvSpPr>
          <p:cNvPr id="4" name="Footer Placeholder 3"/>
          <p:cNvSpPr>
            <a:spLocks noGrp="1"/>
          </p:cNvSpPr>
          <p:nvPr>
            <p:ph type="ftr" sz="quarter" idx="11"/>
          </p:nvPr>
        </p:nvSpPr>
        <p:spPr/>
        <p:txBody>
          <a:bodyPr/>
          <a:lstStyle/>
          <a:p>
            <a:r>
              <a:rPr lang="en-GB" noProof="0" dirty="0"/>
              <a:t>© Lloyd’s</a:t>
            </a:r>
          </a:p>
        </p:txBody>
      </p:sp>
      <p:sp>
        <p:nvSpPr>
          <p:cNvPr id="6"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410812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1A862-4273-4B52-A757-10D4EA83CF08}" type="datetime1">
              <a:rPr lang="en-GB" noProof="0" smtClean="0"/>
              <a:t>03/10/2023</a:t>
            </a:fld>
            <a:endParaRPr lang="en-GB" noProof="0" dirty="0"/>
          </a:p>
        </p:txBody>
      </p:sp>
      <p:sp>
        <p:nvSpPr>
          <p:cNvPr id="3" name="Footer Placeholder 2"/>
          <p:cNvSpPr>
            <a:spLocks noGrp="1"/>
          </p:cNvSpPr>
          <p:nvPr>
            <p:ph type="ftr" sz="quarter" idx="11"/>
          </p:nvPr>
        </p:nvSpPr>
        <p:spPr/>
        <p:txBody>
          <a:bodyPr/>
          <a:lstStyle/>
          <a:p>
            <a:r>
              <a:rPr lang="en-GB" noProof="0" dirty="0"/>
              <a:t>© Lloyd’s</a:t>
            </a:r>
          </a:p>
        </p:txBody>
      </p:sp>
      <p:sp>
        <p:nvSpPr>
          <p:cNvPr id="8" name="TextBox 7"/>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noProof="0" smtClean="0">
                <a:solidFill>
                  <a:schemeClr val="accent1"/>
                </a:solidFill>
              </a:rPr>
              <a:pPr lvl="0"/>
              <a:t>‹#›</a:t>
            </a:fld>
            <a:endParaRPr lang="en-GB" sz="988" noProof="0" dirty="0">
              <a:solidFill>
                <a:schemeClr val="accent1"/>
              </a:solidFill>
            </a:endParaRPr>
          </a:p>
        </p:txBody>
      </p:sp>
      <p:sp>
        <p:nvSpPr>
          <p:cNvPr id="12" name="TextBox 11"/>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noProof="0" smtClean="0">
                <a:solidFill>
                  <a:schemeClr val="accent1"/>
                </a:solidFill>
              </a:rPr>
              <a:pPr lvl="0"/>
              <a:t>‹#›</a:t>
            </a:fld>
            <a:endParaRPr lang="en-GB" sz="988" noProof="0" dirty="0">
              <a:solidFill>
                <a:schemeClr val="accent1"/>
              </a:solidFill>
            </a:endParaRPr>
          </a:p>
        </p:txBody>
      </p:sp>
      <p:sp>
        <p:nvSpPr>
          <p:cNvPr id="16" name="TextBox 15"/>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noProof="0" smtClean="0">
                <a:solidFill>
                  <a:schemeClr val="accent1"/>
                </a:solidFill>
              </a:rPr>
              <a:pPr lvl="0"/>
              <a:t>‹#›</a:t>
            </a:fld>
            <a:endParaRPr lang="en-GB" sz="988" noProof="0" dirty="0">
              <a:solidFill>
                <a:schemeClr val="accent1"/>
              </a:solidFill>
            </a:endParaRPr>
          </a:p>
        </p:txBody>
      </p:sp>
      <p:sp>
        <p:nvSpPr>
          <p:cNvPr id="4" name="Rectangle 3"/>
          <p:cNvSpPr/>
          <p:nvPr/>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4" tIns="45662" rIns="91324" bIns="45662" numCol="1" spcCol="0" rtlCol="0" fromWordArt="0" anchor="ctr" anchorCtr="0" forceAA="0" compatLnSpc="1">
            <a:prstTxWarp prst="textNoShape">
              <a:avLst/>
            </a:prstTxWarp>
            <a:noAutofit/>
          </a:bodyPr>
          <a:lstStyle/>
          <a:p>
            <a:pPr algn="ctr"/>
            <a:endParaRPr lang="en-GB" sz="1798" noProof="0" dirty="0"/>
          </a:p>
        </p:txBody>
      </p:sp>
      <p:sp>
        <p:nvSpPr>
          <p:cNvPr id="9" name="TextBox 8"/>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noProof="0" smtClean="0">
                <a:solidFill>
                  <a:schemeClr val="accent1"/>
                </a:solidFill>
              </a:rPr>
              <a:pPr lvl="0"/>
              <a:t>‹#›</a:t>
            </a:fld>
            <a:endParaRPr lang="en-GB" sz="988" noProof="0" dirty="0">
              <a:solidFill>
                <a:schemeClr val="accent1"/>
              </a:solidFill>
            </a:endParaRPr>
          </a:p>
        </p:txBody>
      </p:sp>
      <p:sp>
        <p:nvSpPr>
          <p:cNvPr id="10" name="Rectangle 9"/>
          <p:cNvSpPr/>
          <p:nvPr/>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4" tIns="45662" rIns="91324" bIns="45662" numCol="1" spcCol="0" rtlCol="0" fromWordArt="0" anchor="ctr" anchorCtr="0" forceAA="0" compatLnSpc="1">
            <a:prstTxWarp prst="textNoShape">
              <a:avLst/>
            </a:prstTxWarp>
            <a:noAutofit/>
          </a:bodyPr>
          <a:lstStyle/>
          <a:p>
            <a:pPr algn="ctr"/>
            <a:endParaRPr lang="en-GB" sz="1798" noProof="0" dirty="0"/>
          </a:p>
        </p:txBody>
      </p:sp>
      <p:sp>
        <p:nvSpPr>
          <p:cNvPr id="11" name="TextBox 10"/>
          <p:cNvSpPr txBox="1">
            <a:spLocks/>
          </p:cNvSpPr>
          <p:nvPr userDrawn="1"/>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noProof="0" smtClean="0">
                <a:solidFill>
                  <a:schemeClr val="accent1"/>
                </a:solidFill>
              </a:rPr>
              <a:pPr lvl="0"/>
              <a:t>‹#›</a:t>
            </a:fld>
            <a:endParaRPr lang="en-GB" sz="988" noProof="0" dirty="0">
              <a:solidFill>
                <a:schemeClr val="accent1"/>
              </a:solidFill>
            </a:endParaRPr>
          </a:p>
        </p:txBody>
      </p:sp>
      <p:sp>
        <p:nvSpPr>
          <p:cNvPr id="13" name="Rectangle 12"/>
          <p:cNvSpPr/>
          <p:nvPr userDrawn="1"/>
        </p:nvSpPr>
        <p:spPr>
          <a:xfrm>
            <a:off x="0" y="1481959"/>
            <a:ext cx="10033000"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4" tIns="45662" rIns="91324" bIns="45662" numCol="1" spcCol="0" rtlCol="0" fromWordArt="0" anchor="ctr" anchorCtr="0" forceAA="0" compatLnSpc="1">
            <a:prstTxWarp prst="textNoShape">
              <a:avLst/>
            </a:prstTxWarp>
            <a:noAutofit/>
          </a:bodyPr>
          <a:lstStyle/>
          <a:p>
            <a:pPr algn="ctr"/>
            <a:endParaRPr lang="en-GB" sz="1798" noProof="0" dirty="0"/>
          </a:p>
        </p:txBody>
      </p:sp>
    </p:spTree>
    <p:extLst>
      <p:ext uri="{BB962C8B-B14F-4D97-AF65-F5344CB8AC3E}">
        <p14:creationId xmlns:p14="http://schemas.microsoft.com/office/powerpoint/2010/main" val="201239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Styl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988"/>
              </a:spcBef>
              <a:defRPr sz="2397"/>
            </a:lvl1pPr>
            <a:lvl2pPr>
              <a:spcBef>
                <a:spcPts val="493"/>
              </a:spcBef>
              <a:defRPr sz="2397"/>
            </a:lvl2pPr>
            <a:lvl3pPr marL="414756" indent="-414756">
              <a:spcBef>
                <a:spcPts val="0"/>
              </a:spcBef>
              <a:defRPr sz="1798"/>
            </a:lvl3pPr>
            <a:lvl4pPr marL="829512" indent="-414756">
              <a:spcBef>
                <a:spcPts val="0"/>
              </a:spcBef>
              <a:defRPr sz="1798"/>
            </a:lvl4pPr>
            <a:lvl5pPr marL="1244268" indent="-414756">
              <a:spcBef>
                <a:spcPts val="0"/>
              </a:spcBef>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fld id="{78D130F4-81C5-483D-8FDB-27A7F24B83F4}"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p>
            <a:r>
              <a:rPr lang="en-GB" noProof="0" dirty="0"/>
              <a:t>© Lloyd’s</a:t>
            </a:r>
          </a:p>
        </p:txBody>
      </p:sp>
      <p:sp>
        <p:nvSpPr>
          <p:cNvPr id="6" name="Title 5"/>
          <p:cNvSpPr>
            <a:spLocks noGrp="1"/>
          </p:cNvSpPr>
          <p:nvPr>
            <p:ph type="title"/>
          </p:nvPr>
        </p:nvSpPr>
        <p:spPr/>
        <p:txBody>
          <a:bodyPr/>
          <a:lstStyle/>
          <a:p>
            <a:r>
              <a:rPr lang="en-US" noProof="0"/>
              <a:t>Click to edit Master title style</a:t>
            </a:r>
            <a:endParaRPr lang="en-GB" noProof="0" dirty="0"/>
          </a:p>
        </p:txBody>
      </p:sp>
      <p:sp>
        <p:nvSpPr>
          <p:cNvPr id="8" name="Text Placeholder 7"/>
          <p:cNvSpPr>
            <a:spLocks noGrp="1"/>
          </p:cNvSpPr>
          <p:nvPr>
            <p:ph type="body" sz="quarter" idx="13"/>
            <p:custDataLst>
              <p:tags r:id="rId1"/>
            </p:custDataLst>
          </p:nvPr>
        </p:nvSpPr>
        <p:spPr bwMode="auto">
          <a:xfrm>
            <a:off x="444374" y="1195528"/>
            <a:ext cx="9145238" cy="463472"/>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0" anchor="t" anchorCtr="0">
            <a:noAutofit/>
          </a:bodyPr>
          <a:lstStyle>
            <a:lvl1pPr marL="0" indent="0" algn="l">
              <a:lnSpc>
                <a:spcPct val="100000"/>
              </a:lnSpc>
              <a:spcBef>
                <a:spcPts val="999"/>
              </a:spcBef>
              <a:spcAft>
                <a:spcPts val="399"/>
              </a:spcAft>
              <a:defRPr kumimoji="0" sz="1598"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5931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ext Style 1 + Brigh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374" y="592500"/>
            <a:ext cx="9145238" cy="1066500"/>
          </a:xfrm>
        </p:spPr>
        <p:txBody>
          <a:bodyPr>
            <a:noAutofit/>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988"/>
              </a:spcBef>
              <a:defRPr sz="2397">
                <a:solidFill>
                  <a:schemeClr val="bg1"/>
                </a:solidFill>
              </a:defRPr>
            </a:lvl1pPr>
            <a:lvl2pPr>
              <a:spcBef>
                <a:spcPts val="493"/>
              </a:spcBef>
              <a:defRPr sz="2397">
                <a:solidFill>
                  <a:schemeClr val="bg1"/>
                </a:solidFill>
              </a:defRPr>
            </a:lvl2pPr>
            <a:lvl3pPr marL="414756" indent="-414756">
              <a:spcBef>
                <a:spcPts val="0"/>
              </a:spcBef>
              <a:defRPr sz="1798">
                <a:solidFill>
                  <a:schemeClr val="bg1"/>
                </a:solidFill>
              </a:defRPr>
            </a:lvl3pPr>
            <a:lvl4pPr marL="829512" indent="-414756">
              <a:spcBef>
                <a:spcPts val="0"/>
              </a:spcBef>
              <a:defRPr sz="1798">
                <a:solidFill>
                  <a:schemeClr val="bg1"/>
                </a:solidFill>
              </a:defRPr>
            </a:lvl4pPr>
            <a:lvl5pPr marL="1244268" indent="-414756">
              <a:spcBef>
                <a:spcPts val="0"/>
              </a:spcBef>
              <a:defRPr sz="1798">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bg1"/>
                </a:solidFill>
              </a:defRPr>
            </a:lvl1pPr>
          </a:lstStyle>
          <a:p>
            <a:fld id="{AD03BCBE-75C0-47C5-8CA3-2FDC67A8448D}" type="datetime1">
              <a:rPr lang="en-GB" noProof="0" smtClean="0"/>
              <a:t>03/10/2023</a:t>
            </a:fld>
            <a:endParaRPr lang="en-GB" noProof="0" dirty="0"/>
          </a:p>
        </p:txBody>
      </p:sp>
      <p:sp>
        <p:nvSpPr>
          <p:cNvPr id="5" name="Footer Placeholder 4"/>
          <p:cNvSpPr>
            <a:spLocks noGrp="1"/>
          </p:cNvSpPr>
          <p:nvPr>
            <p:ph type="ftr" sz="quarter" idx="15"/>
          </p:nvPr>
        </p:nvSpPr>
        <p:spPr/>
        <p:txBody>
          <a:bodyPr/>
          <a:lstStyle>
            <a:lvl1pPr>
              <a:defRPr>
                <a:solidFill>
                  <a:schemeClr val="bg1"/>
                </a:solidFill>
              </a:defRPr>
            </a:lvl1pPr>
          </a:lstStyle>
          <a:p>
            <a:r>
              <a:rPr lang="en-GB" noProof="0" dirty="0"/>
              <a:t>© Lloyd’s</a:t>
            </a:r>
          </a:p>
        </p:txBody>
      </p:sp>
      <p:sp>
        <p:nvSpPr>
          <p:cNvPr id="22" name="TextBox 21"/>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bg1"/>
                </a:solidFill>
              </a:rPr>
              <a:pPr lvl="0"/>
              <a:t>‹#›</a:t>
            </a:fld>
            <a:endParaRPr lang="en-GB" sz="905" noProof="0" dirty="0">
              <a:solidFill>
                <a:schemeClr val="bg1"/>
              </a:solidFill>
            </a:endParaRPr>
          </a:p>
        </p:txBody>
      </p:sp>
      <p:cxnSp>
        <p:nvCxnSpPr>
          <p:cNvPr id="25" name="Straight Connector 24"/>
          <p:cNvCxnSpPr/>
          <p:nvPr/>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881"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sp>
        <p:nvSpPr>
          <p:cNvPr id="8" name="Text Placeholder 7"/>
          <p:cNvSpPr>
            <a:spLocks noGrp="1"/>
          </p:cNvSpPr>
          <p:nvPr>
            <p:ph type="body" sz="quarter" idx="13"/>
          </p:nvPr>
        </p:nvSpPr>
        <p:spPr>
          <a:xfrm>
            <a:off x="444374" y="1195528"/>
            <a:ext cx="9145238" cy="463472"/>
          </a:xfrm>
        </p:spPr>
        <p:txBody>
          <a:bodyPr tIns="36000" bIns="0">
            <a:noAutofit/>
          </a:bodyPr>
          <a:lstStyle>
            <a:lvl1pPr>
              <a:defRPr sz="1598">
                <a:solidFill>
                  <a:schemeClr val="bg1"/>
                </a:solidFill>
              </a:defRPr>
            </a:lvl1pPr>
          </a:lstStyle>
          <a:p>
            <a:pPr lvl="0"/>
            <a:r>
              <a:rPr lang="en-US" noProof="0"/>
              <a:t>Click to edit Master text styles</a:t>
            </a:r>
          </a:p>
        </p:txBody>
      </p:sp>
      <p:sp>
        <p:nvSpPr>
          <p:cNvPr id="12" name="TextBox 11"/>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bg1"/>
                </a:solidFill>
              </a:rPr>
              <a:pPr lvl="0"/>
              <a:t>‹#›</a:t>
            </a:fld>
            <a:endParaRPr lang="en-GB" sz="905" noProof="0" dirty="0">
              <a:solidFill>
                <a:schemeClr val="bg1"/>
              </a:solidFill>
            </a:endParaRPr>
          </a:p>
        </p:txBody>
      </p:sp>
      <p:cxnSp>
        <p:nvCxnSpPr>
          <p:cNvPr id="13" name="Straight Connector 12"/>
          <p:cNvCxnSpPr/>
          <p:nvPr/>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1"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05" noProof="0" smtClean="0">
                <a:solidFill>
                  <a:schemeClr val="bg1"/>
                </a:solidFill>
              </a:rPr>
              <a:pPr lvl="0"/>
              <a:t>‹#›</a:t>
            </a:fld>
            <a:endParaRPr lang="en-GB" sz="905" noProof="0" dirty="0">
              <a:solidFill>
                <a:schemeClr val="bg1"/>
              </a:solidFill>
            </a:endParaRPr>
          </a:p>
        </p:txBody>
      </p:sp>
      <p:cxnSp>
        <p:nvCxnSpPr>
          <p:cNvPr id="18" name="Straight Connector 17"/>
          <p:cNvCxnSpPr/>
          <p:nvPr userDrawn="1"/>
        </p:nvCxnSpPr>
        <p:spPr>
          <a:xfrm>
            <a:off x="444374" y="693225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43881" y="16590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43881" y="592500"/>
            <a:ext cx="914523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2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1.emf"/><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ags" Target="../tags/tag3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ags" Target="../tags/tag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30.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374" y="592500"/>
            <a:ext cx="9145238" cy="1066500"/>
          </a:xfrm>
          <a:prstGeom prst="rect">
            <a:avLst/>
          </a:prstGeom>
        </p:spPr>
        <p:txBody>
          <a:bodyPr vert="horz" lIns="0" tIns="216000" rIns="0" bIns="72000" rtlCol="0" anchor="t">
            <a:noAutofit/>
          </a:bodyPr>
          <a:lstStyle/>
          <a:p>
            <a:r>
              <a:rPr lang="en-US"/>
              <a:t>Click to edit Master title style</a:t>
            </a:r>
            <a:endParaRPr lang="en-GB" dirty="0"/>
          </a:p>
        </p:txBody>
      </p:sp>
      <p:sp>
        <p:nvSpPr>
          <p:cNvPr id="3" name="Text Placeholder 2"/>
          <p:cNvSpPr>
            <a:spLocks noGrp="1"/>
          </p:cNvSpPr>
          <p:nvPr>
            <p:ph type="body" idx="1"/>
            <p:custDataLst>
              <p:tags r:id="rId22"/>
            </p:custDataLst>
          </p:nvPr>
        </p:nvSpPr>
        <p:spPr>
          <a:xfrm>
            <a:off x="443881" y="1856500"/>
            <a:ext cx="9145238" cy="4858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452638" y="7042147"/>
            <a:ext cx="2257425" cy="230832"/>
          </a:xfrm>
          <a:prstGeom prst="rect">
            <a:avLst/>
          </a:prstGeom>
        </p:spPr>
        <p:txBody>
          <a:bodyPr vert="horz" lIns="0" tIns="45720" rIns="0" bIns="45720" rtlCol="0" anchor="ctr">
            <a:spAutoFit/>
          </a:bodyPr>
          <a:lstStyle>
            <a:lvl1pPr algn="ctr">
              <a:defRPr lang="en-GB" sz="900" smtClean="0">
                <a:solidFill>
                  <a:schemeClr val="accent1"/>
                </a:solidFill>
              </a:defRPr>
            </a:lvl1pPr>
            <a:lvl2pPr marL="0" algn="ctr">
              <a:defRPr sz="899">
                <a:solidFill>
                  <a:schemeClr val="bg1"/>
                </a:solidFill>
              </a:defRPr>
            </a:lvl2pPr>
          </a:lstStyle>
          <a:p>
            <a:fld id="{E44AED3E-B587-44A9-B410-C0F28F70B84D}" type="datetime1">
              <a:rPr lang="en-US" smtClean="0"/>
              <a:pPr/>
              <a:t>10/3/2023</a:t>
            </a:fld>
            <a:endParaRPr lang="en-US" dirty="0"/>
          </a:p>
        </p:txBody>
      </p:sp>
      <p:sp>
        <p:nvSpPr>
          <p:cNvPr id="5" name="Footer Placeholder 4"/>
          <p:cNvSpPr>
            <a:spLocks noGrp="1"/>
          </p:cNvSpPr>
          <p:nvPr>
            <p:ph type="ftr" sz="quarter" idx="3"/>
          </p:nvPr>
        </p:nvSpPr>
        <p:spPr>
          <a:xfrm>
            <a:off x="444374" y="7042147"/>
            <a:ext cx="3386138" cy="230832"/>
          </a:xfrm>
          <a:prstGeom prst="rect">
            <a:avLst/>
          </a:prstGeom>
        </p:spPr>
        <p:txBody>
          <a:bodyPr vert="horz" lIns="0" tIns="45720" rIns="0" bIns="45720" rtlCol="0" anchor="ctr">
            <a:spAutoFit/>
          </a:bodyPr>
          <a:lstStyle>
            <a:lvl1pPr algn="l">
              <a:defRPr lang="en-GB" sz="899">
                <a:solidFill>
                  <a:schemeClr val="accent1"/>
                </a:solidFill>
              </a:defRPr>
            </a:lvl1pPr>
            <a:lvl2pPr marL="0" algn="l">
              <a:defRPr sz="899">
                <a:solidFill>
                  <a:schemeClr val="bg1"/>
                </a:solidFill>
              </a:defRPr>
            </a:lvl2pPr>
          </a:lstStyle>
          <a:p>
            <a:r>
              <a:rPr lang="en-GB" dirty="0"/>
              <a:t>© Lloyd’s</a:t>
            </a:r>
          </a:p>
        </p:txBody>
      </p:sp>
      <p:sp>
        <p:nvSpPr>
          <p:cNvPr id="17" name="TextBox 16"/>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smtClean="0">
                <a:solidFill>
                  <a:schemeClr val="accent1"/>
                </a:solidFill>
              </a:rPr>
              <a:pPr lvl="0"/>
              <a:t>‹#›</a:t>
            </a:fld>
            <a:endParaRPr lang="en-GB" sz="988" dirty="0">
              <a:solidFill>
                <a:schemeClr val="accent1"/>
              </a:solidFill>
            </a:endParaRPr>
          </a:p>
        </p:txBody>
      </p:sp>
      <p:pic>
        <p:nvPicPr>
          <p:cNvPr id="24" name="Picture 2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cxnSp>
        <p:nvCxnSpPr>
          <p:cNvPr id="26" name="Straight Connector 25"/>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mpower - DO NOT DELETE!!!" hidden="1"/>
          <p:cNvSpPr/>
          <p:nvPr>
            <p:custDataLst>
              <p:tags r:id="rId23"/>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smtClean="0">
                <a:solidFill>
                  <a:schemeClr val="accent1"/>
                </a:solidFill>
              </a:rPr>
              <a:pPr lvl="0"/>
              <a:t>‹#›</a:t>
            </a:fld>
            <a:endParaRPr lang="en-GB" sz="988" dirty="0">
              <a:solidFill>
                <a:schemeClr val="accent1"/>
              </a:solidFill>
            </a:endParaRPr>
          </a:p>
        </p:txBody>
      </p:sp>
      <p:cxnSp>
        <p:nvCxnSpPr>
          <p:cNvPr id="14" name="Straight Connector 13"/>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mpower - DO NOT DELETE!!!" hidden="1"/>
          <p:cNvSpPr/>
          <p:nvPr>
            <p:custDataLst>
              <p:tags r:id="rId24"/>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a:spLocks/>
          </p:cNvSpPr>
          <p:nvPr/>
        </p:nvSpPr>
        <p:spPr>
          <a:xfrm>
            <a:off x="7332188" y="7022484"/>
            <a:ext cx="2257425" cy="27015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988" smtClean="0">
                <a:solidFill>
                  <a:schemeClr val="accent1"/>
                </a:solidFill>
              </a:rPr>
              <a:pPr lvl="0"/>
              <a:t>‹#›</a:t>
            </a:fld>
            <a:endParaRPr lang="en-GB" sz="988" dirty="0">
              <a:solidFill>
                <a:schemeClr val="accent1"/>
              </a:solidFill>
            </a:endParaRPr>
          </a:p>
        </p:txBody>
      </p:sp>
      <p:cxnSp>
        <p:nvCxnSpPr>
          <p:cNvPr id="21" name="Straight Connector 20"/>
          <p:cNvCxnSpPr/>
          <p:nvPr/>
        </p:nvCxnSpPr>
        <p:spPr>
          <a:xfrm>
            <a:off x="443881"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3881"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4374"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mpower - DO NOT DELETE!!!" hidden="1"/>
          <p:cNvSpPr/>
          <p:nvPr>
            <p:custDataLst>
              <p:tags r:id="rId25"/>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MSIPCMContentMarking" descr="{&quot;HashCode&quot;:-231024771,&quot;Placement&quot;:&quot;Footer&quot;,&quot;Top&quot;:571.843,&quot;Left&quot;:329.413544,&quot;SlideWidth&quot;:790,&quot;SlideHeight&quot;:592}">
            <a:extLst>
              <a:ext uri="{FF2B5EF4-FFF2-40B4-BE49-F238E27FC236}">
                <a16:creationId xmlns:a16="http://schemas.microsoft.com/office/drawing/2014/main" id="{0D7C41ED-FAE8-4929-9084-28AA0D23661E}"/>
              </a:ext>
            </a:extLst>
          </p:cNvPr>
          <p:cNvSpPr txBox="1"/>
          <p:nvPr userDrawn="1"/>
        </p:nvSpPr>
        <p:spPr>
          <a:xfrm>
            <a:off x="4183552" y="7262406"/>
            <a:ext cx="1665897"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dirty="0">
                <a:solidFill>
                  <a:srgbClr val="000000"/>
                </a:solidFill>
                <a:latin typeface="Calibri" panose="020F0502020204030204" pitchFamily="34" charset="0"/>
              </a:rPr>
              <a:t>Classification: Confidential</a:t>
            </a:r>
          </a:p>
        </p:txBody>
      </p:sp>
    </p:spTree>
    <p:extLst>
      <p:ext uri="{BB962C8B-B14F-4D97-AF65-F5344CB8AC3E}">
        <p14:creationId xmlns:p14="http://schemas.microsoft.com/office/powerpoint/2010/main" val="354353582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Lst>
  <p:hf sldNum="0" hdr="0" dt="0"/>
  <p:txStyles>
    <p:titleStyle>
      <a:lvl1pPr algn="l" defTabSz="752486" rtl="0" eaLnBrk="1" latinLnBrk="0" hangingPunct="1">
        <a:lnSpc>
          <a:spcPct val="90000"/>
        </a:lnSpc>
        <a:spcBef>
          <a:spcPct val="0"/>
        </a:spcBef>
        <a:buNone/>
        <a:defRPr sz="2397" kern="1200">
          <a:solidFill>
            <a:schemeClr val="accent1"/>
          </a:solidFill>
          <a:latin typeface="+mj-lt"/>
          <a:ea typeface="+mj-ea"/>
          <a:cs typeface="+mj-cs"/>
        </a:defRPr>
      </a:lvl1pPr>
    </p:titleStyle>
    <p:bodyStyle>
      <a:lvl1pPr marL="0" indent="0" algn="l" defTabSz="752486" rtl="0" eaLnBrk="1" latinLnBrk="0" hangingPunct="1">
        <a:lnSpc>
          <a:spcPct val="100000"/>
        </a:lnSpc>
        <a:spcBef>
          <a:spcPts val="999"/>
        </a:spcBef>
        <a:spcAft>
          <a:spcPts val="399"/>
        </a:spcAft>
        <a:buFontTx/>
        <a:buNone/>
        <a:defRPr sz="1398" kern="1200">
          <a:solidFill>
            <a:schemeClr val="accent1"/>
          </a:solidFill>
          <a:latin typeface="+mn-lt"/>
          <a:ea typeface="+mn-ea"/>
          <a:cs typeface="+mn-cs"/>
        </a:defRPr>
      </a:lvl1pPr>
      <a:lvl2pPr marL="0" indent="0" algn="l" defTabSz="752486" rtl="0" eaLnBrk="1" latinLnBrk="0" hangingPunct="1">
        <a:lnSpc>
          <a:spcPct val="100000"/>
        </a:lnSpc>
        <a:spcBef>
          <a:spcPts val="399"/>
        </a:spcBef>
        <a:spcAft>
          <a:spcPts val="399"/>
        </a:spcAft>
        <a:buFontTx/>
        <a:buNone/>
        <a:defRPr sz="1398" kern="1200">
          <a:solidFill>
            <a:schemeClr val="tx1"/>
          </a:solidFill>
          <a:latin typeface="+mn-lt"/>
          <a:ea typeface="+mn-ea"/>
          <a:cs typeface="+mn-cs"/>
        </a:defRPr>
      </a:lvl2pPr>
      <a:lvl3pPr marL="269649" indent="-269649" algn="l" defTabSz="752486" rtl="0" eaLnBrk="1" latinLnBrk="0" hangingPunct="1">
        <a:lnSpc>
          <a:spcPct val="100000"/>
        </a:lnSpc>
        <a:spcBef>
          <a:spcPts val="0"/>
        </a:spcBef>
        <a:spcAft>
          <a:spcPts val="399"/>
        </a:spcAft>
        <a:buFont typeface="Arial" panose="020B0604020202020204" pitchFamily="34" charset="0"/>
        <a:buChar char="—"/>
        <a:defRPr sz="1198" kern="1200">
          <a:solidFill>
            <a:schemeClr val="tx1"/>
          </a:solidFill>
          <a:latin typeface="+mn-lt"/>
          <a:ea typeface="+mn-ea"/>
          <a:cs typeface="+mn-cs"/>
        </a:defRPr>
      </a:lvl3pPr>
      <a:lvl4pPr marL="539298" indent="-269649" algn="l" defTabSz="752486" rtl="0" eaLnBrk="1" latinLnBrk="0" hangingPunct="1">
        <a:lnSpc>
          <a:spcPct val="100000"/>
        </a:lnSpc>
        <a:spcBef>
          <a:spcPts val="0"/>
        </a:spcBef>
        <a:spcAft>
          <a:spcPts val="399"/>
        </a:spcAft>
        <a:buFont typeface="Arial" panose="020B0604020202020204" pitchFamily="34" charset="0"/>
        <a:buChar char="–"/>
        <a:defRPr sz="1198" kern="1200">
          <a:solidFill>
            <a:schemeClr val="tx1"/>
          </a:solidFill>
          <a:latin typeface="+mn-lt"/>
          <a:ea typeface="+mn-ea"/>
          <a:cs typeface="+mn-cs"/>
        </a:defRPr>
      </a:lvl4pPr>
      <a:lvl5pPr marL="808947" indent="-269649" algn="l" defTabSz="752486" rtl="0" eaLnBrk="1" latinLnBrk="0" hangingPunct="1">
        <a:lnSpc>
          <a:spcPct val="100000"/>
        </a:lnSpc>
        <a:spcBef>
          <a:spcPts val="0"/>
        </a:spcBef>
        <a:spcAft>
          <a:spcPts val="399"/>
        </a:spcAft>
        <a:buFont typeface="Arial" panose="020B0604020202020204" pitchFamily="34" charset="0"/>
        <a:buChar char="–"/>
        <a:defRPr sz="1198" kern="1200">
          <a:solidFill>
            <a:schemeClr val="tx1"/>
          </a:solidFill>
          <a:latin typeface="+mn-lt"/>
          <a:ea typeface="+mn-ea"/>
          <a:cs typeface="+mn-cs"/>
        </a:defRPr>
      </a:lvl5pPr>
      <a:lvl6pPr marL="2069336" indent="-188121" algn="l" defTabSz="75248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6pPr>
      <a:lvl7pPr marL="2445580" indent="-188121" algn="l" defTabSz="75248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7pPr>
      <a:lvl8pPr marL="2821823" indent="-188121" algn="l" defTabSz="75248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8pPr>
      <a:lvl9pPr marL="3198066" indent="-188121" algn="l" defTabSz="75248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9pPr>
    </p:bodyStyle>
    <p:otherStyle>
      <a:defPPr>
        <a:defRPr lang="en-US"/>
      </a:defPPr>
      <a:lvl1pPr marL="0" algn="l" defTabSz="752486" rtl="0" eaLnBrk="1" latinLnBrk="0" hangingPunct="1">
        <a:defRPr sz="1481" kern="1200">
          <a:solidFill>
            <a:schemeClr val="tx1"/>
          </a:solidFill>
          <a:latin typeface="+mn-lt"/>
          <a:ea typeface="+mn-ea"/>
          <a:cs typeface="+mn-cs"/>
        </a:defRPr>
      </a:lvl1pPr>
      <a:lvl2pPr marL="376243" algn="l" defTabSz="752486" rtl="0" eaLnBrk="1" latinLnBrk="0" hangingPunct="1">
        <a:defRPr sz="1481" kern="1200">
          <a:solidFill>
            <a:schemeClr val="tx1"/>
          </a:solidFill>
          <a:latin typeface="+mn-lt"/>
          <a:ea typeface="+mn-ea"/>
          <a:cs typeface="+mn-cs"/>
        </a:defRPr>
      </a:lvl2pPr>
      <a:lvl3pPr marL="752486" algn="l" defTabSz="752486" rtl="0" eaLnBrk="1" latinLnBrk="0" hangingPunct="1">
        <a:defRPr sz="1481" kern="1200">
          <a:solidFill>
            <a:schemeClr val="tx1"/>
          </a:solidFill>
          <a:latin typeface="+mn-lt"/>
          <a:ea typeface="+mn-ea"/>
          <a:cs typeface="+mn-cs"/>
        </a:defRPr>
      </a:lvl3pPr>
      <a:lvl4pPr marL="1128729" algn="l" defTabSz="752486" rtl="0" eaLnBrk="1" latinLnBrk="0" hangingPunct="1">
        <a:defRPr sz="1481" kern="1200">
          <a:solidFill>
            <a:schemeClr val="tx1"/>
          </a:solidFill>
          <a:latin typeface="+mn-lt"/>
          <a:ea typeface="+mn-ea"/>
          <a:cs typeface="+mn-cs"/>
        </a:defRPr>
      </a:lvl4pPr>
      <a:lvl5pPr marL="1504972" algn="l" defTabSz="752486" rtl="0" eaLnBrk="1" latinLnBrk="0" hangingPunct="1">
        <a:defRPr sz="1481" kern="1200">
          <a:solidFill>
            <a:schemeClr val="tx1"/>
          </a:solidFill>
          <a:latin typeface="+mn-lt"/>
          <a:ea typeface="+mn-ea"/>
          <a:cs typeface="+mn-cs"/>
        </a:defRPr>
      </a:lvl5pPr>
      <a:lvl6pPr marL="1881215" algn="l" defTabSz="752486" rtl="0" eaLnBrk="1" latinLnBrk="0" hangingPunct="1">
        <a:defRPr sz="1481" kern="1200">
          <a:solidFill>
            <a:schemeClr val="tx1"/>
          </a:solidFill>
          <a:latin typeface="+mn-lt"/>
          <a:ea typeface="+mn-ea"/>
          <a:cs typeface="+mn-cs"/>
        </a:defRPr>
      </a:lvl6pPr>
      <a:lvl7pPr marL="2257458" algn="l" defTabSz="752486" rtl="0" eaLnBrk="1" latinLnBrk="0" hangingPunct="1">
        <a:defRPr sz="1481" kern="1200">
          <a:solidFill>
            <a:schemeClr val="tx1"/>
          </a:solidFill>
          <a:latin typeface="+mn-lt"/>
          <a:ea typeface="+mn-ea"/>
          <a:cs typeface="+mn-cs"/>
        </a:defRPr>
      </a:lvl7pPr>
      <a:lvl8pPr marL="2633702" algn="l" defTabSz="752486" rtl="0" eaLnBrk="1" latinLnBrk="0" hangingPunct="1">
        <a:defRPr sz="1481" kern="1200">
          <a:solidFill>
            <a:schemeClr val="tx1"/>
          </a:solidFill>
          <a:latin typeface="+mn-lt"/>
          <a:ea typeface="+mn-ea"/>
          <a:cs typeface="+mn-cs"/>
        </a:defRPr>
      </a:lvl8pPr>
      <a:lvl9pPr marL="3009944" algn="l" defTabSz="752486" rtl="0" eaLnBrk="1" latinLnBrk="0" hangingPunct="1">
        <a:defRPr sz="1481"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176" userDrawn="1">
          <p15:clr>
            <a:srgbClr val="F26B43"/>
          </p15:clr>
        </p15:guide>
        <p15:guide id="1" pos="268" userDrawn="1">
          <p15:clr>
            <a:srgbClr val="F26B43"/>
          </p15:clr>
        </p15:guide>
        <p15:guide id="2" orient="horz" pos="4236" userDrawn="1">
          <p15:clr>
            <a:srgbClr val="F26B43"/>
          </p15:clr>
        </p15:guide>
        <p15:guide id="3" pos="3160" userDrawn="1">
          <p15:clr>
            <a:srgbClr val="F26B43"/>
          </p15:clr>
        </p15:guide>
        <p15:guide id="4" pos="6052" userDrawn="1">
          <p15:clr>
            <a:srgbClr val="F26B43"/>
          </p15:clr>
        </p15:guide>
        <p15:guide id="5" orient="horz" pos="374" userDrawn="1">
          <p15:clr>
            <a:srgbClr val="F26B43"/>
          </p15:clr>
        </p15:guide>
        <p15:guide id="6" orient="horz" pos="10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375" y="592500"/>
            <a:ext cx="9145238" cy="1066500"/>
          </a:xfrm>
          <a:prstGeom prst="rect">
            <a:avLst/>
          </a:prstGeom>
        </p:spPr>
        <p:txBody>
          <a:bodyPr vert="horz" lIns="0" tIns="216000" rIns="0" bIns="72000" rtlCol="0" anchor="t">
            <a:noAutofit/>
          </a:bodyPr>
          <a:lstStyle/>
          <a:p>
            <a:r>
              <a:rPr lang="en-US"/>
              <a:t>Click to edit Master title style</a:t>
            </a:r>
            <a:endParaRPr lang="en-GB" dirty="0"/>
          </a:p>
        </p:txBody>
      </p:sp>
      <p:sp>
        <p:nvSpPr>
          <p:cNvPr id="3" name="Text Placeholder 2"/>
          <p:cNvSpPr>
            <a:spLocks noGrp="1"/>
          </p:cNvSpPr>
          <p:nvPr>
            <p:ph type="body" idx="1"/>
            <p:custDataLst>
              <p:tags r:id="rId22"/>
            </p:custDataLst>
          </p:nvPr>
        </p:nvSpPr>
        <p:spPr>
          <a:xfrm>
            <a:off x="443882" y="1856500"/>
            <a:ext cx="9145238" cy="4858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452638" y="7059459"/>
            <a:ext cx="2257425" cy="196208"/>
          </a:xfrm>
          <a:prstGeom prst="rect">
            <a:avLst/>
          </a:prstGeom>
        </p:spPr>
        <p:txBody>
          <a:bodyPr vert="horz" lIns="0" tIns="45720" rIns="0" bIns="45720" rtlCol="0" anchor="ctr">
            <a:spAutoFit/>
          </a:bodyPr>
          <a:lstStyle>
            <a:lvl1pPr algn="ctr">
              <a:defRPr lang="en-GB" sz="675" smtClean="0">
                <a:solidFill>
                  <a:schemeClr val="accent1"/>
                </a:solidFill>
              </a:defRPr>
            </a:lvl1pPr>
            <a:lvl2pPr marL="0" algn="ctr">
              <a:defRPr sz="674">
                <a:solidFill>
                  <a:schemeClr val="bg1"/>
                </a:solidFill>
              </a:defRPr>
            </a:lvl2pPr>
          </a:lstStyle>
          <a:p>
            <a:fld id="{E44AED3E-B587-44A9-B410-C0F28F70B84D}" type="datetime1">
              <a:rPr lang="en-US" smtClean="0"/>
              <a:pPr/>
              <a:t>10/3/2023</a:t>
            </a:fld>
            <a:endParaRPr lang="en-US" dirty="0"/>
          </a:p>
        </p:txBody>
      </p:sp>
      <p:sp>
        <p:nvSpPr>
          <p:cNvPr id="5" name="Footer Placeholder 4"/>
          <p:cNvSpPr>
            <a:spLocks noGrp="1"/>
          </p:cNvSpPr>
          <p:nvPr>
            <p:ph type="ftr" sz="quarter" idx="3"/>
          </p:nvPr>
        </p:nvSpPr>
        <p:spPr>
          <a:xfrm>
            <a:off x="444375" y="7059523"/>
            <a:ext cx="3386138" cy="196079"/>
          </a:xfrm>
          <a:prstGeom prst="rect">
            <a:avLst/>
          </a:prstGeom>
        </p:spPr>
        <p:txBody>
          <a:bodyPr vert="horz" lIns="0" tIns="45720" rIns="0" bIns="45720" rtlCol="0" anchor="ctr">
            <a:spAutoFit/>
          </a:bodyPr>
          <a:lstStyle>
            <a:lvl1pPr algn="l">
              <a:defRPr lang="en-GB" sz="674">
                <a:solidFill>
                  <a:schemeClr val="accent1"/>
                </a:solidFill>
              </a:defRPr>
            </a:lvl1pPr>
            <a:lvl2pPr marL="0" algn="l">
              <a:defRPr sz="674">
                <a:solidFill>
                  <a:schemeClr val="bg1"/>
                </a:solidFill>
              </a:defRPr>
            </a:lvl2pPr>
          </a:lstStyle>
          <a:p>
            <a:r>
              <a:rPr lang="en-GB" dirty="0"/>
              <a:t>© Lloyd’s</a:t>
            </a:r>
          </a:p>
        </p:txBody>
      </p:sp>
      <p:sp>
        <p:nvSpPr>
          <p:cNvPr id="17" name="TextBox 16"/>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smtClean="0">
                <a:solidFill>
                  <a:schemeClr val="accent1"/>
                </a:solidFill>
              </a:rPr>
              <a:pPr lvl="0"/>
              <a:t>‹#›</a:t>
            </a:fld>
            <a:endParaRPr lang="en-GB" sz="741" dirty="0">
              <a:solidFill>
                <a:schemeClr val="accent1"/>
              </a:solidFill>
            </a:endParaRPr>
          </a:p>
        </p:txBody>
      </p:sp>
      <p:pic>
        <p:nvPicPr>
          <p:cNvPr id="24" name="Picture 2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44375" y="0"/>
            <a:ext cx="1120666" cy="450376"/>
          </a:xfrm>
          <a:prstGeom prst="rect">
            <a:avLst/>
          </a:prstGeom>
        </p:spPr>
      </p:pic>
      <p:cxnSp>
        <p:nvCxnSpPr>
          <p:cNvPr id="26" name="Straight Connector 25"/>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mpower - DO NOT DELETE!!!" hidden="1"/>
          <p:cNvSpPr/>
          <p:nvPr>
            <p:custDataLst>
              <p:tags r:id="rId23"/>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TextBox 11"/>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smtClean="0">
                <a:solidFill>
                  <a:schemeClr val="accent1"/>
                </a:solidFill>
              </a:rPr>
              <a:pPr lvl="0"/>
              <a:t>‹#›</a:t>
            </a:fld>
            <a:endParaRPr lang="en-GB" sz="741" dirty="0">
              <a:solidFill>
                <a:schemeClr val="accent1"/>
              </a:solidFill>
            </a:endParaRPr>
          </a:p>
        </p:txBody>
      </p:sp>
      <p:cxnSp>
        <p:nvCxnSpPr>
          <p:cNvPr id="14" name="Straight Connector 13"/>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mpower - DO NOT DELETE!!!" hidden="1"/>
          <p:cNvSpPr/>
          <p:nvPr>
            <p:custDataLst>
              <p:tags r:id="rId24"/>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Box 18"/>
          <p:cNvSpPr txBox="1">
            <a:spLocks/>
          </p:cNvSpPr>
          <p:nvPr/>
        </p:nvSpPr>
        <p:spPr>
          <a:xfrm>
            <a:off x="7332188" y="7022485"/>
            <a:ext cx="2257425" cy="270159"/>
          </a:xfrm>
          <a:prstGeom prst="rect">
            <a:avLst/>
          </a:prstGeom>
        </p:spPr>
        <p:txBody>
          <a:bodyPr vert="horz" lIns="0" tIns="28217" rIns="0" bIns="28217" rtlCol="0" anchor="ctr">
            <a:noAutofit/>
          </a:bodyPr>
          <a:lstStyle>
            <a:defPPr>
              <a:defRPr lang="en-US"/>
            </a:defPPr>
            <a:lvl1pPr algn="r">
              <a:defRPr sz="1000">
                <a:solidFill>
                  <a:schemeClr val="accent1"/>
                </a:solidFill>
              </a:defRPr>
            </a:lvl1pPr>
          </a:lstStyle>
          <a:p>
            <a:pPr lvl="0"/>
            <a:fld id="{377EB79C-4237-4EDF-B16A-CF67A8C936B9}" type="slidenum">
              <a:rPr lang="en-GB" sz="741" smtClean="0">
                <a:solidFill>
                  <a:schemeClr val="accent1"/>
                </a:solidFill>
              </a:rPr>
              <a:pPr lvl="0"/>
              <a:t>‹#›</a:t>
            </a:fld>
            <a:endParaRPr lang="en-GB" sz="741" dirty="0">
              <a:solidFill>
                <a:schemeClr val="accent1"/>
              </a:solidFill>
            </a:endParaRPr>
          </a:p>
        </p:txBody>
      </p:sp>
      <p:cxnSp>
        <p:nvCxnSpPr>
          <p:cNvPr id="21" name="Straight Connector 20"/>
          <p:cNvCxnSpPr/>
          <p:nvPr/>
        </p:nvCxnSpPr>
        <p:spPr>
          <a:xfrm>
            <a:off x="443882" y="5925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3882" y="165900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4375" y="6932250"/>
            <a:ext cx="91452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mpower - DO NOT DELETE!!!" hidden="1"/>
          <p:cNvSpPr/>
          <p:nvPr>
            <p:custDataLst>
              <p:tags r:id="rId25"/>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MSIPCMContentMarking" descr="{&quot;HashCode&quot;:-231024771,&quot;Placement&quot;:&quot;Footer&quot;,&quot;Top&quot;:571.843,&quot;Left&quot;:329.413544,&quot;SlideWidth&quot;:790,&quot;SlideHeight&quot;:592}">
            <a:extLst>
              <a:ext uri="{FF2B5EF4-FFF2-40B4-BE49-F238E27FC236}">
                <a16:creationId xmlns:a16="http://schemas.microsoft.com/office/drawing/2014/main" id="{0D7C41ED-FAE8-4929-9084-28AA0D23661E}"/>
              </a:ext>
            </a:extLst>
          </p:cNvPr>
          <p:cNvSpPr txBox="1"/>
          <p:nvPr userDrawn="1"/>
        </p:nvSpPr>
        <p:spPr>
          <a:xfrm>
            <a:off x="4183552" y="7262406"/>
            <a:ext cx="1665897"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dirty="0">
                <a:solidFill>
                  <a:srgbClr val="000000"/>
                </a:solidFill>
                <a:latin typeface="Calibri" panose="020F0502020204030204" pitchFamily="34" charset="0"/>
              </a:rPr>
              <a:t>Classification: Confidential</a:t>
            </a:r>
          </a:p>
        </p:txBody>
      </p:sp>
    </p:spTree>
    <p:extLst>
      <p:ext uri="{BB962C8B-B14F-4D97-AF65-F5344CB8AC3E}">
        <p14:creationId xmlns:p14="http://schemas.microsoft.com/office/powerpoint/2010/main" val="164462278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hf sldNum="0" hdr="0" dt="0"/>
  <p:txStyles>
    <p:titleStyle>
      <a:lvl1pPr algn="l" defTabSz="564358" rtl="0" eaLnBrk="1" latinLnBrk="0" hangingPunct="1">
        <a:lnSpc>
          <a:spcPct val="90000"/>
        </a:lnSpc>
        <a:spcBef>
          <a:spcPct val="0"/>
        </a:spcBef>
        <a:buNone/>
        <a:defRPr sz="1798" kern="1200">
          <a:solidFill>
            <a:schemeClr val="accent1"/>
          </a:solidFill>
          <a:latin typeface="+mj-lt"/>
          <a:ea typeface="+mj-ea"/>
          <a:cs typeface="+mj-cs"/>
        </a:defRPr>
      </a:lvl1pPr>
    </p:titleStyle>
    <p:bodyStyle>
      <a:lvl1pPr marL="0" indent="0" algn="l" defTabSz="564358" rtl="0" eaLnBrk="1" latinLnBrk="0" hangingPunct="1">
        <a:lnSpc>
          <a:spcPct val="100000"/>
        </a:lnSpc>
        <a:spcBef>
          <a:spcPts val="749"/>
        </a:spcBef>
        <a:spcAft>
          <a:spcPts val="300"/>
        </a:spcAft>
        <a:buFontTx/>
        <a:buNone/>
        <a:defRPr sz="1048" kern="1200">
          <a:solidFill>
            <a:schemeClr val="accent1"/>
          </a:solidFill>
          <a:latin typeface="+mn-lt"/>
          <a:ea typeface="+mn-ea"/>
          <a:cs typeface="+mn-cs"/>
        </a:defRPr>
      </a:lvl1pPr>
      <a:lvl2pPr marL="0" indent="0" algn="l" defTabSz="564358" rtl="0" eaLnBrk="1" latinLnBrk="0" hangingPunct="1">
        <a:lnSpc>
          <a:spcPct val="100000"/>
        </a:lnSpc>
        <a:spcBef>
          <a:spcPts val="300"/>
        </a:spcBef>
        <a:spcAft>
          <a:spcPts val="300"/>
        </a:spcAft>
        <a:buFontTx/>
        <a:buNone/>
        <a:defRPr sz="1048" kern="1200">
          <a:solidFill>
            <a:schemeClr val="tx1"/>
          </a:solidFill>
          <a:latin typeface="+mn-lt"/>
          <a:ea typeface="+mn-ea"/>
          <a:cs typeface="+mn-cs"/>
        </a:defRPr>
      </a:lvl2pPr>
      <a:lvl3pPr marL="202234" indent="-202234" algn="l" defTabSz="564358" rtl="0" eaLnBrk="1" latinLnBrk="0" hangingPunct="1">
        <a:lnSpc>
          <a:spcPct val="100000"/>
        </a:lnSpc>
        <a:spcBef>
          <a:spcPts val="0"/>
        </a:spcBef>
        <a:spcAft>
          <a:spcPts val="300"/>
        </a:spcAft>
        <a:buFont typeface="Arial" panose="020B0604020202020204" pitchFamily="34" charset="0"/>
        <a:buChar char="—"/>
        <a:defRPr sz="899" kern="1200">
          <a:solidFill>
            <a:schemeClr val="tx1"/>
          </a:solidFill>
          <a:latin typeface="+mn-lt"/>
          <a:ea typeface="+mn-ea"/>
          <a:cs typeface="+mn-cs"/>
        </a:defRPr>
      </a:lvl3pPr>
      <a:lvl4pPr marL="404469" indent="-202234" algn="l" defTabSz="564358" rtl="0" eaLnBrk="1" latinLnBrk="0" hangingPunct="1">
        <a:lnSpc>
          <a:spcPct val="100000"/>
        </a:lnSpc>
        <a:spcBef>
          <a:spcPts val="0"/>
        </a:spcBef>
        <a:spcAft>
          <a:spcPts val="300"/>
        </a:spcAft>
        <a:buFont typeface="Arial" panose="020B0604020202020204" pitchFamily="34" charset="0"/>
        <a:buChar char="–"/>
        <a:defRPr sz="899" kern="1200">
          <a:solidFill>
            <a:schemeClr val="tx1"/>
          </a:solidFill>
          <a:latin typeface="+mn-lt"/>
          <a:ea typeface="+mn-ea"/>
          <a:cs typeface="+mn-cs"/>
        </a:defRPr>
      </a:lvl4pPr>
      <a:lvl5pPr marL="606703" indent="-202234" algn="l" defTabSz="564358" rtl="0" eaLnBrk="1" latinLnBrk="0" hangingPunct="1">
        <a:lnSpc>
          <a:spcPct val="100000"/>
        </a:lnSpc>
        <a:spcBef>
          <a:spcPts val="0"/>
        </a:spcBef>
        <a:spcAft>
          <a:spcPts val="300"/>
        </a:spcAft>
        <a:buFont typeface="Arial" panose="020B0604020202020204" pitchFamily="34" charset="0"/>
        <a:buChar char="–"/>
        <a:defRPr sz="899" kern="1200">
          <a:solidFill>
            <a:schemeClr val="tx1"/>
          </a:solidFill>
          <a:latin typeface="+mn-lt"/>
          <a:ea typeface="+mn-ea"/>
          <a:cs typeface="+mn-cs"/>
        </a:defRPr>
      </a:lvl5pPr>
      <a:lvl6pPr marL="1551984" indent="-141089" algn="l" defTabSz="564358" rtl="0" eaLnBrk="1" latinLnBrk="0" hangingPunct="1">
        <a:lnSpc>
          <a:spcPct val="90000"/>
        </a:lnSpc>
        <a:spcBef>
          <a:spcPts val="309"/>
        </a:spcBef>
        <a:buFont typeface="Arial" panose="020B0604020202020204" pitchFamily="34" charset="0"/>
        <a:buChar char="•"/>
        <a:defRPr sz="1111" kern="1200">
          <a:solidFill>
            <a:schemeClr val="tx1"/>
          </a:solidFill>
          <a:latin typeface="+mn-lt"/>
          <a:ea typeface="+mn-ea"/>
          <a:cs typeface="+mn-cs"/>
        </a:defRPr>
      </a:lvl6pPr>
      <a:lvl7pPr marL="1834163" indent="-141089" algn="l" defTabSz="564358" rtl="0" eaLnBrk="1" latinLnBrk="0" hangingPunct="1">
        <a:lnSpc>
          <a:spcPct val="90000"/>
        </a:lnSpc>
        <a:spcBef>
          <a:spcPts val="309"/>
        </a:spcBef>
        <a:buFont typeface="Arial" panose="020B0604020202020204" pitchFamily="34" charset="0"/>
        <a:buChar char="•"/>
        <a:defRPr sz="1111" kern="1200">
          <a:solidFill>
            <a:schemeClr val="tx1"/>
          </a:solidFill>
          <a:latin typeface="+mn-lt"/>
          <a:ea typeface="+mn-ea"/>
          <a:cs typeface="+mn-cs"/>
        </a:defRPr>
      </a:lvl7pPr>
      <a:lvl8pPr marL="2116342" indent="-141089" algn="l" defTabSz="564358" rtl="0" eaLnBrk="1" latinLnBrk="0" hangingPunct="1">
        <a:lnSpc>
          <a:spcPct val="90000"/>
        </a:lnSpc>
        <a:spcBef>
          <a:spcPts val="309"/>
        </a:spcBef>
        <a:buFont typeface="Arial" panose="020B0604020202020204" pitchFamily="34" charset="0"/>
        <a:buChar char="•"/>
        <a:defRPr sz="1111" kern="1200">
          <a:solidFill>
            <a:schemeClr val="tx1"/>
          </a:solidFill>
          <a:latin typeface="+mn-lt"/>
          <a:ea typeface="+mn-ea"/>
          <a:cs typeface="+mn-cs"/>
        </a:defRPr>
      </a:lvl8pPr>
      <a:lvl9pPr marL="2398521" indent="-141089" algn="l" defTabSz="564358" rtl="0" eaLnBrk="1" latinLnBrk="0" hangingPunct="1">
        <a:lnSpc>
          <a:spcPct val="90000"/>
        </a:lnSpc>
        <a:spcBef>
          <a:spcPts val="309"/>
        </a:spcBef>
        <a:buFont typeface="Arial" panose="020B0604020202020204" pitchFamily="34" charset="0"/>
        <a:buChar char="•"/>
        <a:defRPr sz="1111" kern="1200">
          <a:solidFill>
            <a:schemeClr val="tx1"/>
          </a:solidFill>
          <a:latin typeface="+mn-lt"/>
          <a:ea typeface="+mn-ea"/>
          <a:cs typeface="+mn-cs"/>
        </a:defRPr>
      </a:lvl9pPr>
    </p:bodyStyle>
    <p:otherStyle>
      <a:defPPr>
        <a:defRPr lang="en-US"/>
      </a:defPPr>
      <a:lvl1pPr marL="0" algn="l" defTabSz="564358" rtl="0" eaLnBrk="1" latinLnBrk="0" hangingPunct="1">
        <a:defRPr sz="1111" kern="1200">
          <a:solidFill>
            <a:schemeClr val="tx1"/>
          </a:solidFill>
          <a:latin typeface="+mn-lt"/>
          <a:ea typeface="+mn-ea"/>
          <a:cs typeface="+mn-cs"/>
        </a:defRPr>
      </a:lvl1pPr>
      <a:lvl2pPr marL="282179" algn="l" defTabSz="564358" rtl="0" eaLnBrk="1" latinLnBrk="0" hangingPunct="1">
        <a:defRPr sz="1111" kern="1200">
          <a:solidFill>
            <a:schemeClr val="tx1"/>
          </a:solidFill>
          <a:latin typeface="+mn-lt"/>
          <a:ea typeface="+mn-ea"/>
          <a:cs typeface="+mn-cs"/>
        </a:defRPr>
      </a:lvl2pPr>
      <a:lvl3pPr marL="564358" algn="l" defTabSz="564358" rtl="0" eaLnBrk="1" latinLnBrk="0" hangingPunct="1">
        <a:defRPr sz="1111" kern="1200">
          <a:solidFill>
            <a:schemeClr val="tx1"/>
          </a:solidFill>
          <a:latin typeface="+mn-lt"/>
          <a:ea typeface="+mn-ea"/>
          <a:cs typeface="+mn-cs"/>
        </a:defRPr>
      </a:lvl3pPr>
      <a:lvl4pPr marL="846537" algn="l" defTabSz="564358" rtl="0" eaLnBrk="1" latinLnBrk="0" hangingPunct="1">
        <a:defRPr sz="1111" kern="1200">
          <a:solidFill>
            <a:schemeClr val="tx1"/>
          </a:solidFill>
          <a:latin typeface="+mn-lt"/>
          <a:ea typeface="+mn-ea"/>
          <a:cs typeface="+mn-cs"/>
        </a:defRPr>
      </a:lvl4pPr>
      <a:lvl5pPr marL="1128715" algn="l" defTabSz="564358" rtl="0" eaLnBrk="1" latinLnBrk="0" hangingPunct="1">
        <a:defRPr sz="1111" kern="1200">
          <a:solidFill>
            <a:schemeClr val="tx1"/>
          </a:solidFill>
          <a:latin typeface="+mn-lt"/>
          <a:ea typeface="+mn-ea"/>
          <a:cs typeface="+mn-cs"/>
        </a:defRPr>
      </a:lvl5pPr>
      <a:lvl6pPr marL="1410894" algn="l" defTabSz="564358" rtl="0" eaLnBrk="1" latinLnBrk="0" hangingPunct="1">
        <a:defRPr sz="1111" kern="1200">
          <a:solidFill>
            <a:schemeClr val="tx1"/>
          </a:solidFill>
          <a:latin typeface="+mn-lt"/>
          <a:ea typeface="+mn-ea"/>
          <a:cs typeface="+mn-cs"/>
        </a:defRPr>
      </a:lvl6pPr>
      <a:lvl7pPr marL="1693073" algn="l" defTabSz="564358" rtl="0" eaLnBrk="1" latinLnBrk="0" hangingPunct="1">
        <a:defRPr sz="1111" kern="1200">
          <a:solidFill>
            <a:schemeClr val="tx1"/>
          </a:solidFill>
          <a:latin typeface="+mn-lt"/>
          <a:ea typeface="+mn-ea"/>
          <a:cs typeface="+mn-cs"/>
        </a:defRPr>
      </a:lvl7pPr>
      <a:lvl8pPr marL="1975253" algn="l" defTabSz="564358" rtl="0" eaLnBrk="1" latinLnBrk="0" hangingPunct="1">
        <a:defRPr sz="1111" kern="1200">
          <a:solidFill>
            <a:schemeClr val="tx1"/>
          </a:solidFill>
          <a:latin typeface="+mn-lt"/>
          <a:ea typeface="+mn-ea"/>
          <a:cs typeface="+mn-cs"/>
        </a:defRPr>
      </a:lvl8pPr>
      <a:lvl9pPr marL="2257431" algn="l" defTabSz="564358" rtl="0" eaLnBrk="1" latinLnBrk="0" hangingPunct="1">
        <a:defRPr sz="1111"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072">
          <p15:clr>
            <a:srgbClr val="F26B43"/>
          </p15:clr>
        </p15:guide>
        <p15:guide id="1" pos="326">
          <p15:clr>
            <a:srgbClr val="F26B43"/>
          </p15:clr>
        </p15:guide>
        <p15:guide id="2" orient="horz" pos="3861">
          <p15:clr>
            <a:srgbClr val="F26B43"/>
          </p15:clr>
        </p15:guide>
        <p15:guide id="3" pos="3840">
          <p15:clr>
            <a:srgbClr val="F26B43"/>
          </p15:clr>
        </p15:guide>
        <p15:guide id="4" pos="7354">
          <p15:clr>
            <a:srgbClr val="F26B43"/>
          </p15:clr>
        </p15:guide>
        <p15:guide id="5" orient="horz" pos="341">
          <p15:clr>
            <a:srgbClr val="F26B43"/>
          </p15:clr>
        </p15:guide>
        <p15:guide id="6" orient="horz" pos="9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excellenceawards.brandonhall.com/winners/"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https://excellenceawards.brandonhall.com/winners/" TargetMode="External"/><Relationship Id="rId2" Type="http://schemas.openxmlformats.org/officeDocument/2006/relationships/hyperlink" Target="https://www.lloyds.com/about-lloyds/culture/lloyds-corporation/diversity-and-inclusion/corporation-summary" TargetMode="Externa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mailto:Aaron.Boyle@Lloyds.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374" y="4991703"/>
            <a:ext cx="5479921" cy="1487827"/>
          </a:xfrm>
        </p:spPr>
        <p:txBody>
          <a:bodyPr/>
          <a:lstStyle/>
          <a:p>
            <a:r>
              <a:rPr lang="en-GB" dirty="0"/>
              <a:t>Cohort 6 </a:t>
            </a:r>
          </a:p>
          <a:p>
            <a:r>
              <a:rPr lang="en-GB" dirty="0"/>
              <a:t>December 2023 – July 2024</a:t>
            </a:r>
          </a:p>
          <a:p>
            <a:endParaRPr lang="en-GB" dirty="0"/>
          </a:p>
          <a:p>
            <a:r>
              <a:rPr lang="en-GB" sz="2000" b="1" dirty="0"/>
              <a:t>Application Deadline is 3rd November 2023</a:t>
            </a:r>
            <a:r>
              <a:rPr lang="en-GB" dirty="0"/>
              <a:t>  </a:t>
            </a:r>
          </a:p>
        </p:txBody>
      </p:sp>
      <p:sp>
        <p:nvSpPr>
          <p:cNvPr id="4" name="Footer Placeholder 3"/>
          <p:cNvSpPr>
            <a:spLocks noGrp="1"/>
          </p:cNvSpPr>
          <p:nvPr>
            <p:ph type="ftr" sz="quarter" idx="11"/>
          </p:nvPr>
        </p:nvSpPr>
        <p:spPr/>
        <p:txBody>
          <a:bodyPr/>
          <a:lstStyle/>
          <a:p>
            <a:r>
              <a:rPr lang="en-GB" dirty="0"/>
              <a:t>@ Lloyd's </a:t>
            </a:r>
          </a:p>
        </p:txBody>
      </p:sp>
      <p:pic>
        <p:nvPicPr>
          <p:cNvPr id="9" name="Picture 8" descr="A group of people looking at the camera&#10;&#10;Description automatically generated">
            <a:extLst>
              <a:ext uri="{FF2B5EF4-FFF2-40B4-BE49-F238E27FC236}">
                <a16:creationId xmlns:a16="http://schemas.microsoft.com/office/drawing/2014/main" id="{714B38DE-86A1-EFCB-8300-297DE7A31A4C}"/>
              </a:ext>
            </a:extLst>
          </p:cNvPr>
          <p:cNvPicPr>
            <a:picLocks noChangeAspect="1"/>
          </p:cNvPicPr>
          <p:nvPr/>
        </p:nvPicPr>
        <p:blipFill rotWithShape="1">
          <a:blip r:embed="rId3">
            <a:extLst>
              <a:ext uri="{28A0092B-C50C-407E-A947-70E740481C1C}">
                <a14:useLocalDpi xmlns:a14="http://schemas.microsoft.com/office/drawing/2010/main" val="0"/>
              </a:ext>
            </a:extLst>
          </a:blip>
          <a:srcRect l="36988" t="13799" r="34141" b="24185"/>
          <a:stretch/>
        </p:blipFill>
        <p:spPr>
          <a:xfrm>
            <a:off x="7093819" y="2844128"/>
            <a:ext cx="2061705" cy="2955853"/>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32BC0B84-C44F-BBCC-861C-69361C2D95D7}"/>
              </a:ext>
            </a:extLst>
          </p:cNvPr>
          <p:cNvPicPr>
            <a:picLocks noChangeAspect="1"/>
          </p:cNvPicPr>
          <p:nvPr/>
        </p:nvPicPr>
        <p:blipFill rotWithShape="1">
          <a:blip r:embed="rId4">
            <a:extLst>
              <a:ext uri="{28A0092B-C50C-407E-A947-70E740481C1C}">
                <a14:useLocalDpi xmlns:a14="http://schemas.microsoft.com/office/drawing/2010/main" val="0"/>
              </a:ext>
            </a:extLst>
          </a:blip>
          <a:srcRect l="14144" t="24987" r="50996" b="17057"/>
          <a:stretch/>
        </p:blipFill>
        <p:spPr>
          <a:xfrm>
            <a:off x="6380126" y="12775"/>
            <a:ext cx="2541331" cy="2831353"/>
          </a:xfrm>
          <a:prstGeom prst="rect">
            <a:avLst/>
          </a:prstGeom>
        </p:spPr>
      </p:pic>
      <p:pic>
        <p:nvPicPr>
          <p:cNvPr id="7" name="Picture 6">
            <a:extLst>
              <a:ext uri="{FF2B5EF4-FFF2-40B4-BE49-F238E27FC236}">
                <a16:creationId xmlns:a16="http://schemas.microsoft.com/office/drawing/2014/main" id="{ACB79CDD-E251-F2AC-6ECB-A782D9574570}"/>
              </a:ext>
            </a:extLst>
          </p:cNvPr>
          <p:cNvPicPr>
            <a:picLocks noChangeAspect="1"/>
          </p:cNvPicPr>
          <p:nvPr/>
        </p:nvPicPr>
        <p:blipFill>
          <a:blip r:embed="rId5"/>
          <a:stretch>
            <a:fillRect/>
          </a:stretch>
        </p:blipFill>
        <p:spPr>
          <a:xfrm>
            <a:off x="9258365" y="334266"/>
            <a:ext cx="707227" cy="6356898"/>
          </a:xfrm>
          <a:prstGeom prst="rect">
            <a:avLst/>
          </a:prstGeom>
        </p:spPr>
      </p:pic>
      <p:sp>
        <p:nvSpPr>
          <p:cNvPr id="2" name="Title 1"/>
          <p:cNvSpPr>
            <a:spLocks noGrp="1"/>
          </p:cNvSpPr>
          <p:nvPr>
            <p:ph type="ctrTitle"/>
          </p:nvPr>
        </p:nvSpPr>
        <p:spPr>
          <a:xfrm>
            <a:off x="444374" y="1714435"/>
            <a:ext cx="6649445" cy="3670199"/>
          </a:xfrm>
        </p:spPr>
        <p:txBody>
          <a:bodyPr/>
          <a:lstStyle/>
          <a:p>
            <a:pPr>
              <a:spcBef>
                <a:spcPts val="1800"/>
              </a:spcBef>
            </a:pPr>
            <a:r>
              <a:rPr lang="en-GB" sz="4400" b="1" dirty="0"/>
              <a:t>Lloyd’s Accelerate Programme</a:t>
            </a:r>
            <a:br>
              <a:rPr lang="en-GB" sz="6000" b="1" dirty="0"/>
            </a:br>
            <a:br>
              <a:rPr lang="en-GB" sz="6000" b="1" dirty="0"/>
            </a:br>
            <a:r>
              <a:rPr lang="en-GB" sz="2800" b="1" dirty="0"/>
              <a:t>Developing our Future Ethnic </a:t>
            </a:r>
            <a:br>
              <a:rPr lang="en-GB" sz="2800" b="1" dirty="0"/>
            </a:br>
            <a:r>
              <a:rPr lang="en-GB" sz="2800" b="1" dirty="0"/>
              <a:t>Minority Talent</a:t>
            </a:r>
            <a:br>
              <a:rPr lang="en-GB" sz="2000" dirty="0"/>
            </a:br>
            <a:endParaRPr lang="en-GB" sz="4000" b="1" dirty="0"/>
          </a:p>
        </p:txBody>
      </p:sp>
      <p:sp>
        <p:nvSpPr>
          <p:cNvPr id="5" name="Subtitle 2">
            <a:extLst>
              <a:ext uri="{FF2B5EF4-FFF2-40B4-BE49-F238E27FC236}">
                <a16:creationId xmlns:a16="http://schemas.microsoft.com/office/drawing/2014/main" id="{2AE13698-93AA-D9B7-1BCB-D8B7800DA134}"/>
              </a:ext>
            </a:extLst>
          </p:cNvPr>
          <p:cNvSpPr txBox="1">
            <a:spLocks/>
          </p:cNvSpPr>
          <p:nvPr/>
        </p:nvSpPr>
        <p:spPr>
          <a:xfrm>
            <a:off x="3730323" y="7086294"/>
            <a:ext cx="6130184" cy="1450720"/>
          </a:xfrm>
          <a:prstGeom prst="rect">
            <a:avLst/>
          </a:prstGeom>
        </p:spPr>
        <p:txBody>
          <a:bodyPr vert="horz" lIns="0" tIns="0" rIns="0" bIns="72000" rtlCol="0">
            <a:noAutofit/>
          </a:bodyPr>
          <a:lstStyle>
            <a:lvl1pPr marL="0" indent="0" algn="l" defTabSz="752486" rtl="0" eaLnBrk="1" latinLnBrk="0" hangingPunct="1">
              <a:lnSpc>
                <a:spcPct val="100000"/>
              </a:lnSpc>
              <a:spcBef>
                <a:spcPts val="0"/>
              </a:spcBef>
              <a:spcAft>
                <a:spcPts val="400"/>
              </a:spcAft>
              <a:buFontTx/>
              <a:buNone/>
              <a:defRPr sz="2000" kern="1200">
                <a:solidFill>
                  <a:schemeClr val="bg1"/>
                </a:solidFill>
                <a:latin typeface="+mn-lt"/>
                <a:ea typeface="+mn-ea"/>
                <a:cs typeface="+mn-cs"/>
              </a:defRPr>
            </a:lvl1pPr>
            <a:lvl2pPr marL="0" indent="0" algn="l" defTabSz="752486" rtl="0" eaLnBrk="1" latinLnBrk="0" hangingPunct="1">
              <a:lnSpc>
                <a:spcPct val="100000"/>
              </a:lnSpc>
              <a:spcBef>
                <a:spcPts val="0"/>
              </a:spcBef>
              <a:spcAft>
                <a:spcPts val="400"/>
              </a:spcAft>
              <a:buFontTx/>
              <a:buNone/>
              <a:defRPr sz="2000" kern="1200">
                <a:solidFill>
                  <a:schemeClr val="tx1"/>
                </a:solidFill>
                <a:latin typeface="+mn-lt"/>
                <a:ea typeface="+mn-ea"/>
                <a:cs typeface="+mn-cs"/>
              </a:defRPr>
            </a:lvl2pPr>
            <a:lvl3pPr marL="752486" indent="0" algn="ctr" defTabSz="752486" rtl="0" eaLnBrk="1" latinLnBrk="0" hangingPunct="1">
              <a:lnSpc>
                <a:spcPct val="100000"/>
              </a:lnSpc>
              <a:spcBef>
                <a:spcPts val="0"/>
              </a:spcBef>
              <a:spcAft>
                <a:spcPts val="399"/>
              </a:spcAft>
              <a:buFont typeface="Arial" panose="020B0604020202020204" pitchFamily="34" charset="0"/>
              <a:buNone/>
              <a:defRPr sz="1481" kern="1200">
                <a:solidFill>
                  <a:schemeClr val="tx1"/>
                </a:solidFill>
                <a:latin typeface="+mn-lt"/>
                <a:ea typeface="+mn-ea"/>
                <a:cs typeface="+mn-cs"/>
              </a:defRPr>
            </a:lvl3pPr>
            <a:lvl4pPr marL="1128729" indent="0" algn="ctr" defTabSz="752486" rtl="0" eaLnBrk="1" latinLnBrk="0" hangingPunct="1">
              <a:lnSpc>
                <a:spcPct val="100000"/>
              </a:lnSpc>
              <a:spcBef>
                <a:spcPts val="0"/>
              </a:spcBef>
              <a:spcAft>
                <a:spcPts val="399"/>
              </a:spcAft>
              <a:buFont typeface="Arial" panose="020B0604020202020204" pitchFamily="34" charset="0"/>
              <a:buNone/>
              <a:defRPr sz="1316" kern="1200">
                <a:solidFill>
                  <a:schemeClr val="tx1"/>
                </a:solidFill>
                <a:latin typeface="+mn-lt"/>
                <a:ea typeface="+mn-ea"/>
                <a:cs typeface="+mn-cs"/>
              </a:defRPr>
            </a:lvl4pPr>
            <a:lvl5pPr marL="1504972" indent="0" algn="ctr" defTabSz="752486" rtl="0" eaLnBrk="1" latinLnBrk="0" hangingPunct="1">
              <a:lnSpc>
                <a:spcPct val="100000"/>
              </a:lnSpc>
              <a:spcBef>
                <a:spcPts val="0"/>
              </a:spcBef>
              <a:spcAft>
                <a:spcPts val="399"/>
              </a:spcAft>
              <a:buFont typeface="Arial" panose="020B0604020202020204" pitchFamily="34" charset="0"/>
              <a:buNone/>
              <a:defRPr sz="1316" kern="1200">
                <a:solidFill>
                  <a:schemeClr val="tx1"/>
                </a:solidFill>
                <a:latin typeface="+mn-lt"/>
                <a:ea typeface="+mn-ea"/>
                <a:cs typeface="+mn-cs"/>
              </a:defRPr>
            </a:lvl5pPr>
            <a:lvl6pPr marL="1881215"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6pPr>
            <a:lvl7pPr marL="2257458"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7pPr>
            <a:lvl8pPr marL="2633702"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8pPr>
            <a:lvl9pPr marL="3009944"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9pPr>
          </a:lstStyle>
          <a:p>
            <a:r>
              <a:rPr lang="en-GB" sz="1200" dirty="0">
                <a:hlinkClick r:id="rId6"/>
              </a:rPr>
              <a:t>Winner of ‘Best Advance in Leadership Development for Racial/Ethnic Minorities’ in 2023</a:t>
            </a:r>
            <a:endParaRPr lang="en-GB" sz="1200" dirty="0">
              <a:latin typeface="+mj-lt"/>
            </a:endParaRPr>
          </a:p>
        </p:txBody>
      </p:sp>
    </p:spTree>
    <p:extLst>
      <p:ext uri="{BB962C8B-B14F-4D97-AF65-F5344CB8AC3E}">
        <p14:creationId xmlns:p14="http://schemas.microsoft.com/office/powerpoint/2010/main" val="107367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Accelerate</a:t>
            </a:r>
            <a:br>
              <a:rPr lang="en-GB" sz="3600" b="1" dirty="0"/>
            </a:br>
            <a:r>
              <a:rPr lang="en-GB" sz="2000" b="1" dirty="0">
                <a:solidFill>
                  <a:schemeClr val="tx1"/>
                </a:solidFill>
              </a:rPr>
              <a:t>Programme Objectives</a:t>
            </a:r>
            <a:endParaRPr lang="en-GB" sz="2400" b="1" dirty="0">
              <a:solidFill>
                <a:schemeClr val="tx1"/>
              </a:solidFill>
            </a:endParaRPr>
          </a:p>
        </p:txBody>
      </p:sp>
      <p:sp>
        <p:nvSpPr>
          <p:cNvPr id="3" name="Content Placeholder 2"/>
          <p:cNvSpPr>
            <a:spLocks noGrp="1"/>
          </p:cNvSpPr>
          <p:nvPr>
            <p:ph idx="1"/>
          </p:nvPr>
        </p:nvSpPr>
        <p:spPr>
          <a:xfrm>
            <a:off x="444374" y="1784515"/>
            <a:ext cx="9435896" cy="5053357"/>
          </a:xfrm>
        </p:spPr>
        <p:txBody>
          <a:bodyPr/>
          <a:lstStyle/>
          <a:p>
            <a:pPr>
              <a:spcBef>
                <a:spcPts val="0"/>
              </a:spcBef>
              <a:spcAft>
                <a:spcPts val="300"/>
              </a:spcAft>
            </a:pPr>
            <a:r>
              <a:rPr lang="en-GB" sz="1600" b="1" dirty="0"/>
              <a:t>The Business Case</a:t>
            </a:r>
          </a:p>
          <a:p>
            <a:pPr>
              <a:spcBef>
                <a:spcPts val="0"/>
              </a:spcBef>
              <a:spcAft>
                <a:spcPts val="300"/>
              </a:spcAft>
            </a:pPr>
            <a:r>
              <a:rPr lang="en-GB" sz="1400" dirty="0">
                <a:solidFill>
                  <a:schemeClr val="tx1"/>
                </a:solidFill>
              </a:rPr>
              <a:t>At Lloyd’s our strength lies in the diversity of our people. Their talent means we continue to innovate and provide insurance that supports the economic growth and resilience of communities, cities and countries, enabling human progress. Lloyd’s is committed to developing the ethnic minority talent</a:t>
            </a:r>
            <a:r>
              <a:rPr lang="en-GB" sz="1400" b="1" dirty="0">
                <a:solidFill>
                  <a:schemeClr val="tx1"/>
                </a:solidFill>
              </a:rPr>
              <a:t> </a:t>
            </a:r>
            <a:r>
              <a:rPr lang="en-GB" sz="1400" dirty="0">
                <a:solidFill>
                  <a:schemeClr val="tx1"/>
                </a:solidFill>
              </a:rPr>
              <a:t>in the Lloyd’s market as </a:t>
            </a:r>
            <a:r>
              <a:rPr lang="en-GB" sz="1400" dirty="0">
                <a:solidFill>
                  <a:schemeClr val="tx1"/>
                </a:solidFill>
                <a:hlinkClick r:id="rId2">
                  <a:extLst>
                    <a:ext uri="{A12FA001-AC4F-418D-AE19-62706E023703}">
                      <ahyp:hlinkClr xmlns:ahyp="http://schemas.microsoft.com/office/drawing/2018/hyperlinkcolor" val="tx"/>
                    </a:ext>
                  </a:extLst>
                </a:hlinkClick>
              </a:rPr>
              <a:t>part of a wider </a:t>
            </a:r>
            <a:r>
              <a:rPr lang="en-GB" sz="1400" u="sng" dirty="0">
                <a:solidFill>
                  <a:schemeClr val="tx1"/>
                </a:solidFill>
                <a:hlinkClick r:id="rId2">
                  <a:extLst>
                    <a:ext uri="{A12FA001-AC4F-418D-AE19-62706E023703}">
                      <ahyp:hlinkClr xmlns:ahyp="http://schemas.microsoft.com/office/drawing/2018/hyperlinkcolor" val="tx"/>
                    </a:ext>
                  </a:extLst>
                </a:hlinkClick>
              </a:rPr>
              <a:t>action</a:t>
            </a:r>
            <a:r>
              <a:rPr lang="en-GB" sz="1400" dirty="0">
                <a:solidFill>
                  <a:schemeClr val="tx1"/>
                </a:solidFill>
                <a:hlinkClick r:id="rId2">
                  <a:extLst>
                    <a:ext uri="{A12FA001-AC4F-418D-AE19-62706E023703}">
                      <ahyp:hlinkClr xmlns:ahyp="http://schemas.microsoft.com/office/drawing/2018/hyperlinkcolor" val="tx"/>
                    </a:ext>
                  </a:extLst>
                </a:hlinkClick>
              </a:rPr>
              <a:t> plan</a:t>
            </a:r>
            <a:r>
              <a:rPr lang="en-GB" sz="1400" dirty="0">
                <a:solidFill>
                  <a:schemeClr val="tx1"/>
                </a:solidFill>
              </a:rPr>
              <a:t>. We know that ethnic minority talent is under-represented across the Lloyd’s market and particularly in management and leadership positions.</a:t>
            </a:r>
            <a:endParaRPr lang="en-GB" sz="1400" dirty="0">
              <a:solidFill>
                <a:srgbClr val="FF0000"/>
              </a:solidFill>
            </a:endParaRPr>
          </a:p>
          <a:p>
            <a:pPr>
              <a:spcBef>
                <a:spcPts val="600"/>
              </a:spcBef>
            </a:pPr>
            <a:r>
              <a:rPr lang="en-GB" sz="1400" dirty="0">
                <a:solidFill>
                  <a:schemeClr val="tx1"/>
                </a:solidFill>
              </a:rPr>
              <a:t>Only 6% of the total top management positions in the UK are held by individuals from ethnic minority groups, meaning unfortunately many role models simply aren’t visible, and finding leaders who reflect your identity is challenging. Hearing and sharing lived experiences, and meeting inspirational role models is so key to the career progression of talented ethnic minority individuals – accompanied with effective sponsorship and support from managers and their organisations. These are all things this programme provides, alongside peer-to-peer support and a network built on understanding and empowerment.</a:t>
            </a:r>
          </a:p>
          <a:p>
            <a:pPr>
              <a:spcBef>
                <a:spcPts val="600"/>
              </a:spcBef>
              <a:spcAft>
                <a:spcPts val="300"/>
              </a:spcAft>
            </a:pPr>
            <a:r>
              <a:rPr lang="en-GB" sz="1600" b="1" dirty="0"/>
              <a:t>Programme Objective   </a:t>
            </a:r>
          </a:p>
          <a:p>
            <a:pPr>
              <a:spcBef>
                <a:spcPts val="600"/>
              </a:spcBef>
            </a:pPr>
            <a:r>
              <a:rPr lang="en-GB" sz="1400" dirty="0">
                <a:solidFill>
                  <a:schemeClr val="tx1"/>
                </a:solidFill>
              </a:rPr>
              <a:t>The “Accelerate” programme aims to improve the pipeline of ethnic minority future talent within the Corporation and the Market, through a modular based development programme targeted at individuals identified as future talent.</a:t>
            </a:r>
            <a:r>
              <a:rPr lang="en-GB" sz="1400" dirty="0">
                <a:solidFill>
                  <a:srgbClr val="FF0000"/>
                </a:solidFill>
              </a:rPr>
              <a:t> </a:t>
            </a:r>
          </a:p>
          <a:p>
            <a:pPr>
              <a:spcBef>
                <a:spcPts val="600"/>
              </a:spcBef>
            </a:pPr>
            <a:r>
              <a:rPr lang="en-GB" sz="1400" dirty="0">
                <a:solidFill>
                  <a:schemeClr val="tx1"/>
                </a:solidFill>
              </a:rPr>
              <a:t>For participants it aims to build the skills, relationships and confidence to help them effectively manage their future careers. </a:t>
            </a:r>
          </a:p>
          <a:p>
            <a:pPr>
              <a:spcBef>
                <a:spcPts val="600"/>
              </a:spcBef>
            </a:pPr>
            <a:r>
              <a:rPr lang="en-GB" sz="1400" dirty="0">
                <a:solidFill>
                  <a:schemeClr val="tx1"/>
                </a:solidFill>
              </a:rPr>
              <a:t>Please note, this is not a leadership development programme that covers leadership ideas and concepts. It is a programme designed to help our future talent know how to leverage the skills, role models and opportunities that will enable them to manage their career.</a:t>
            </a:r>
          </a:p>
          <a:p>
            <a:endParaRPr lang="en-GB" sz="1300" dirty="0"/>
          </a:p>
        </p:txBody>
      </p:sp>
      <p:sp>
        <p:nvSpPr>
          <p:cNvPr id="4" name="Footer Placeholder 3"/>
          <p:cNvSpPr>
            <a:spLocks noGrp="1"/>
          </p:cNvSpPr>
          <p:nvPr>
            <p:ph type="ftr" sz="quarter" idx="15"/>
          </p:nvPr>
        </p:nvSpPr>
        <p:spPr/>
        <p:txBody>
          <a:bodyPr/>
          <a:lstStyle/>
          <a:p>
            <a:r>
              <a:rPr lang="en-GB" dirty="0">
                <a:solidFill>
                  <a:srgbClr val="1E35BF"/>
                </a:solidFill>
              </a:rPr>
              <a:t>© Lloyd’s</a:t>
            </a:r>
          </a:p>
        </p:txBody>
      </p:sp>
      <p:sp>
        <p:nvSpPr>
          <p:cNvPr id="5" name="Subtitle 2">
            <a:extLst>
              <a:ext uri="{FF2B5EF4-FFF2-40B4-BE49-F238E27FC236}">
                <a16:creationId xmlns:a16="http://schemas.microsoft.com/office/drawing/2014/main" id="{AC6716A5-4A90-18F9-133F-FC3FCAA9022E}"/>
              </a:ext>
            </a:extLst>
          </p:cNvPr>
          <p:cNvSpPr txBox="1">
            <a:spLocks/>
          </p:cNvSpPr>
          <p:nvPr/>
        </p:nvSpPr>
        <p:spPr>
          <a:xfrm>
            <a:off x="5016500" y="881149"/>
            <a:ext cx="3729883" cy="337102"/>
          </a:xfrm>
          <a:prstGeom prst="rect">
            <a:avLst/>
          </a:prstGeom>
        </p:spPr>
        <p:txBody>
          <a:bodyPr vert="horz" lIns="0" tIns="0" rIns="0" bIns="72000" rtlCol="0">
            <a:noAutofit/>
          </a:bodyPr>
          <a:lstStyle>
            <a:lvl1pPr marL="0" indent="0" algn="l" defTabSz="752486" rtl="0" eaLnBrk="1" latinLnBrk="0" hangingPunct="1">
              <a:lnSpc>
                <a:spcPct val="100000"/>
              </a:lnSpc>
              <a:spcBef>
                <a:spcPts val="0"/>
              </a:spcBef>
              <a:spcAft>
                <a:spcPts val="400"/>
              </a:spcAft>
              <a:buFontTx/>
              <a:buNone/>
              <a:defRPr sz="2000" kern="1200">
                <a:solidFill>
                  <a:schemeClr val="bg1"/>
                </a:solidFill>
                <a:latin typeface="+mn-lt"/>
                <a:ea typeface="+mn-ea"/>
                <a:cs typeface="+mn-cs"/>
              </a:defRPr>
            </a:lvl1pPr>
            <a:lvl2pPr marL="0" indent="0" algn="l" defTabSz="752486" rtl="0" eaLnBrk="1" latinLnBrk="0" hangingPunct="1">
              <a:lnSpc>
                <a:spcPct val="100000"/>
              </a:lnSpc>
              <a:spcBef>
                <a:spcPts val="0"/>
              </a:spcBef>
              <a:spcAft>
                <a:spcPts val="400"/>
              </a:spcAft>
              <a:buFontTx/>
              <a:buNone/>
              <a:defRPr sz="2000" kern="1200">
                <a:solidFill>
                  <a:schemeClr val="tx1"/>
                </a:solidFill>
                <a:latin typeface="+mn-lt"/>
                <a:ea typeface="+mn-ea"/>
                <a:cs typeface="+mn-cs"/>
              </a:defRPr>
            </a:lvl2pPr>
            <a:lvl3pPr marL="752486" indent="0" algn="ctr" defTabSz="752486" rtl="0" eaLnBrk="1" latinLnBrk="0" hangingPunct="1">
              <a:lnSpc>
                <a:spcPct val="100000"/>
              </a:lnSpc>
              <a:spcBef>
                <a:spcPts val="0"/>
              </a:spcBef>
              <a:spcAft>
                <a:spcPts val="399"/>
              </a:spcAft>
              <a:buFont typeface="Arial" panose="020B0604020202020204" pitchFamily="34" charset="0"/>
              <a:buNone/>
              <a:defRPr sz="1481" kern="1200">
                <a:solidFill>
                  <a:schemeClr val="tx1"/>
                </a:solidFill>
                <a:latin typeface="+mn-lt"/>
                <a:ea typeface="+mn-ea"/>
                <a:cs typeface="+mn-cs"/>
              </a:defRPr>
            </a:lvl3pPr>
            <a:lvl4pPr marL="1128729" indent="0" algn="ctr" defTabSz="752486" rtl="0" eaLnBrk="1" latinLnBrk="0" hangingPunct="1">
              <a:lnSpc>
                <a:spcPct val="100000"/>
              </a:lnSpc>
              <a:spcBef>
                <a:spcPts val="0"/>
              </a:spcBef>
              <a:spcAft>
                <a:spcPts val="399"/>
              </a:spcAft>
              <a:buFont typeface="Arial" panose="020B0604020202020204" pitchFamily="34" charset="0"/>
              <a:buNone/>
              <a:defRPr sz="1316" kern="1200">
                <a:solidFill>
                  <a:schemeClr val="tx1"/>
                </a:solidFill>
                <a:latin typeface="+mn-lt"/>
                <a:ea typeface="+mn-ea"/>
                <a:cs typeface="+mn-cs"/>
              </a:defRPr>
            </a:lvl4pPr>
            <a:lvl5pPr marL="1504972" indent="0" algn="ctr" defTabSz="752486" rtl="0" eaLnBrk="1" latinLnBrk="0" hangingPunct="1">
              <a:lnSpc>
                <a:spcPct val="100000"/>
              </a:lnSpc>
              <a:spcBef>
                <a:spcPts val="0"/>
              </a:spcBef>
              <a:spcAft>
                <a:spcPts val="399"/>
              </a:spcAft>
              <a:buFont typeface="Arial" panose="020B0604020202020204" pitchFamily="34" charset="0"/>
              <a:buNone/>
              <a:defRPr sz="1316" kern="1200">
                <a:solidFill>
                  <a:schemeClr val="tx1"/>
                </a:solidFill>
                <a:latin typeface="+mn-lt"/>
                <a:ea typeface="+mn-ea"/>
                <a:cs typeface="+mn-cs"/>
              </a:defRPr>
            </a:lvl5pPr>
            <a:lvl6pPr marL="1881215"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6pPr>
            <a:lvl7pPr marL="2257458"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7pPr>
            <a:lvl8pPr marL="2633702"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8pPr>
            <a:lvl9pPr marL="3009944" indent="0" algn="ctr" defTabSz="752486" rtl="0" eaLnBrk="1" latinLnBrk="0" hangingPunct="1">
              <a:lnSpc>
                <a:spcPct val="90000"/>
              </a:lnSpc>
              <a:spcBef>
                <a:spcPts val="411"/>
              </a:spcBef>
              <a:buFont typeface="Arial" panose="020B0604020202020204" pitchFamily="34" charset="0"/>
              <a:buNone/>
              <a:defRPr sz="1316" kern="1200">
                <a:solidFill>
                  <a:schemeClr val="tx1"/>
                </a:solidFill>
                <a:latin typeface="+mn-lt"/>
                <a:ea typeface="+mn-ea"/>
                <a:cs typeface="+mn-cs"/>
              </a:defRPr>
            </a:lvl9pPr>
          </a:lstStyle>
          <a:p>
            <a:r>
              <a:rPr lang="en-GB" sz="1200" dirty="0">
                <a:solidFill>
                  <a:srgbClr val="FFD200"/>
                </a:solidFill>
                <a:hlinkClick r:id="rId3">
                  <a:extLst>
                    <a:ext uri="{A12FA001-AC4F-418D-AE19-62706E023703}">
                      <ahyp:hlinkClr xmlns:ahyp="http://schemas.microsoft.com/office/drawing/2018/hyperlinkcolor" val="tx"/>
                    </a:ext>
                  </a:extLst>
                </a:hlinkClick>
              </a:rPr>
              <a:t>Winner of a Brandon Hall Gold Award</a:t>
            </a:r>
            <a:r>
              <a:rPr lang="en-GB" sz="1200" dirty="0">
                <a:solidFill>
                  <a:schemeClr val="tx1"/>
                </a:solidFill>
                <a:hlinkClick r:id="rId3">
                  <a:extLst>
                    <a:ext uri="{A12FA001-AC4F-418D-AE19-62706E023703}">
                      <ahyp:hlinkClr xmlns:ahyp="http://schemas.microsoft.com/office/drawing/2018/hyperlinkcolor" val="tx"/>
                    </a:ext>
                  </a:extLst>
                </a:hlinkClick>
              </a:rPr>
              <a:t> </a:t>
            </a:r>
            <a:r>
              <a:rPr lang="en-GB" sz="1200" dirty="0">
                <a:solidFill>
                  <a:schemeClr val="tx1"/>
                </a:solidFill>
              </a:rPr>
              <a:t>for </a:t>
            </a:r>
            <a:r>
              <a:rPr lang="en-GB" sz="1200" dirty="0">
                <a:solidFill>
                  <a:schemeClr val="tx1"/>
                </a:solidFill>
                <a:latin typeface="+mj-lt"/>
              </a:rPr>
              <a:t>the ‘</a:t>
            </a:r>
            <a:r>
              <a:rPr lang="en-GB" sz="1200" b="0" i="0" dirty="0">
                <a:solidFill>
                  <a:schemeClr val="tx1"/>
                </a:solidFill>
                <a:effectLst/>
                <a:latin typeface="+mj-lt"/>
              </a:rPr>
              <a:t>Best Advance in Leadership Development for Racial/Ethnic Minorities’ in 2023</a:t>
            </a:r>
            <a:endParaRPr lang="en-GB" sz="1200" dirty="0">
              <a:solidFill>
                <a:schemeClr val="tx1"/>
              </a:solidFill>
              <a:latin typeface="+mj-lt"/>
            </a:endParaRPr>
          </a:p>
        </p:txBody>
      </p:sp>
      <p:pic>
        <p:nvPicPr>
          <p:cNvPr id="11" name="Graphic 10" descr="Trophy with solid fill">
            <a:extLst>
              <a:ext uri="{FF2B5EF4-FFF2-40B4-BE49-F238E27FC236}">
                <a16:creationId xmlns:a16="http://schemas.microsoft.com/office/drawing/2014/main" id="{4FDFC452-0407-BF2C-56F8-CDE9AEA71D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6383" y="686878"/>
            <a:ext cx="914400" cy="914400"/>
          </a:xfrm>
          <a:prstGeom prst="rect">
            <a:avLst/>
          </a:prstGeom>
        </p:spPr>
      </p:pic>
    </p:spTree>
    <p:extLst>
      <p:ext uri="{BB962C8B-B14F-4D97-AF65-F5344CB8AC3E}">
        <p14:creationId xmlns:p14="http://schemas.microsoft.com/office/powerpoint/2010/main" val="3438684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person, coffee&#10;&#10;Description automatically generated">
            <a:extLst>
              <a:ext uri="{FF2B5EF4-FFF2-40B4-BE49-F238E27FC236}">
                <a16:creationId xmlns:a16="http://schemas.microsoft.com/office/drawing/2014/main" id="{675075A6-3782-4F69-B402-EF8438CC4843}"/>
              </a:ext>
            </a:extLst>
          </p:cNvPr>
          <p:cNvPicPr>
            <a:picLocks noChangeAspect="1"/>
          </p:cNvPicPr>
          <p:nvPr/>
        </p:nvPicPr>
        <p:blipFill rotWithShape="1">
          <a:blip r:embed="rId2"/>
          <a:srcRect l="22565"/>
          <a:stretch/>
        </p:blipFill>
        <p:spPr>
          <a:xfrm>
            <a:off x="6001914" y="2860881"/>
            <a:ext cx="3880829" cy="2757138"/>
          </a:xfrm>
          <a:prstGeom prst="rect">
            <a:avLst/>
          </a:prstGeom>
        </p:spPr>
      </p:pic>
      <p:sp>
        <p:nvSpPr>
          <p:cNvPr id="2" name="Title 1">
            <a:extLst>
              <a:ext uri="{FF2B5EF4-FFF2-40B4-BE49-F238E27FC236}">
                <a16:creationId xmlns:a16="http://schemas.microsoft.com/office/drawing/2014/main" id="{708D3713-C177-43E0-84BC-61E0AEA8135D}"/>
              </a:ext>
            </a:extLst>
          </p:cNvPr>
          <p:cNvSpPr>
            <a:spLocks noGrp="1"/>
          </p:cNvSpPr>
          <p:nvPr>
            <p:ph type="title"/>
          </p:nvPr>
        </p:nvSpPr>
        <p:spPr/>
        <p:txBody>
          <a:bodyPr/>
          <a:lstStyle/>
          <a:p>
            <a:r>
              <a:rPr lang="en-GB" sz="3600" b="1" dirty="0"/>
              <a:t>Accelerate</a:t>
            </a:r>
            <a:endParaRPr lang="en-GB" sz="3600" dirty="0"/>
          </a:p>
        </p:txBody>
      </p:sp>
      <p:sp>
        <p:nvSpPr>
          <p:cNvPr id="3" name="Content Placeholder 2">
            <a:extLst>
              <a:ext uri="{FF2B5EF4-FFF2-40B4-BE49-F238E27FC236}">
                <a16:creationId xmlns:a16="http://schemas.microsoft.com/office/drawing/2014/main" id="{F50D71BC-4A4D-411E-9611-813B7CA8DBED}"/>
              </a:ext>
            </a:extLst>
          </p:cNvPr>
          <p:cNvSpPr>
            <a:spLocks noGrp="1"/>
          </p:cNvSpPr>
          <p:nvPr>
            <p:ph sz="half" idx="1"/>
          </p:nvPr>
        </p:nvSpPr>
        <p:spPr>
          <a:xfrm>
            <a:off x="444374" y="1758178"/>
            <a:ext cx="5337300" cy="4858501"/>
          </a:xfrm>
        </p:spPr>
        <p:txBody>
          <a:bodyPr/>
          <a:lstStyle/>
          <a:p>
            <a:pPr marL="285750" indent="-285750">
              <a:buFont typeface="Arial" panose="020B0604020202020204" pitchFamily="34" charset="0"/>
              <a:buChar char="•"/>
            </a:pPr>
            <a:r>
              <a:rPr lang="en-GB" dirty="0">
                <a:solidFill>
                  <a:schemeClr val="tx1"/>
                </a:solidFill>
              </a:rPr>
              <a:t>Gain key </a:t>
            </a:r>
            <a:r>
              <a:rPr lang="en-GB" b="1" dirty="0"/>
              <a:t>personal skills development </a:t>
            </a:r>
            <a:r>
              <a:rPr lang="en-GB" dirty="0">
                <a:solidFill>
                  <a:schemeClr val="tx1"/>
                </a:solidFill>
              </a:rPr>
              <a:t>related to key areas of self-reflection, managing career and authentic leadership</a:t>
            </a:r>
          </a:p>
          <a:p>
            <a:pPr marL="285750" indent="-285750">
              <a:buFont typeface="Arial" panose="020B0604020202020204" pitchFamily="34" charset="0"/>
              <a:buChar char="•"/>
            </a:pPr>
            <a:r>
              <a:rPr lang="en-GB" dirty="0">
                <a:solidFill>
                  <a:schemeClr val="tx1"/>
                </a:solidFill>
              </a:rPr>
              <a:t>Understand and </a:t>
            </a:r>
            <a:r>
              <a:rPr lang="en-GB" b="1" dirty="0"/>
              <a:t>discuss some of the challenges </a:t>
            </a:r>
            <a:r>
              <a:rPr lang="en-GB" dirty="0">
                <a:solidFill>
                  <a:schemeClr val="tx1"/>
                </a:solidFill>
              </a:rPr>
              <a:t>they are facing as future leaders with their peers</a:t>
            </a:r>
          </a:p>
          <a:p>
            <a:pPr marL="285750" indent="-285750">
              <a:buFont typeface="Arial" panose="020B0604020202020204" pitchFamily="34" charset="0"/>
              <a:buChar char="•"/>
            </a:pPr>
            <a:r>
              <a:rPr lang="en-GB" b="1" dirty="0"/>
              <a:t>Create key networks </a:t>
            </a:r>
            <a:r>
              <a:rPr lang="en-GB" dirty="0">
                <a:solidFill>
                  <a:schemeClr val="tx1"/>
                </a:solidFill>
              </a:rPr>
              <a:t>with other </a:t>
            </a:r>
            <a:r>
              <a:rPr lang="en-GB" sz="1400" dirty="0">
                <a:solidFill>
                  <a:schemeClr val="tx1"/>
                </a:solidFill>
              </a:rPr>
              <a:t>ethnic minority </a:t>
            </a:r>
            <a:r>
              <a:rPr lang="en-GB" dirty="0">
                <a:solidFill>
                  <a:schemeClr val="tx1"/>
                </a:solidFill>
              </a:rPr>
              <a:t>talent from across the Lloyd’s market – as well as with a wider Lloyd’s leadership network post-programme </a:t>
            </a:r>
            <a:endParaRPr lang="en-GB" sz="2000" b="1" dirty="0"/>
          </a:p>
          <a:p>
            <a:pPr marL="285750" indent="-285750">
              <a:buFont typeface="Arial" panose="020B0604020202020204" pitchFamily="34" charset="0"/>
              <a:buChar char="•"/>
            </a:pPr>
            <a:r>
              <a:rPr lang="en-GB" b="1" dirty="0"/>
              <a:t>Gain</a:t>
            </a:r>
            <a:r>
              <a:rPr lang="en-GB" dirty="0">
                <a:solidFill>
                  <a:schemeClr val="tx1"/>
                </a:solidFill>
              </a:rPr>
              <a:t> </a:t>
            </a:r>
            <a:r>
              <a:rPr lang="en-GB" b="1" dirty="0"/>
              <a:t>access to senior sponsors </a:t>
            </a:r>
            <a:r>
              <a:rPr lang="en-GB" dirty="0">
                <a:solidFill>
                  <a:schemeClr val="tx1"/>
                </a:solidFill>
              </a:rPr>
              <a:t>from their own organisation</a:t>
            </a:r>
          </a:p>
          <a:p>
            <a:pPr marL="285750" indent="-285750">
              <a:buFont typeface="Arial" panose="020B0604020202020204" pitchFamily="34" charset="0"/>
              <a:buChar char="•"/>
            </a:pPr>
            <a:r>
              <a:rPr lang="en-GB" b="1" dirty="0"/>
              <a:t>Manage themselves and their careers </a:t>
            </a:r>
            <a:r>
              <a:rPr lang="en-GB" dirty="0">
                <a:solidFill>
                  <a:schemeClr val="tx1"/>
                </a:solidFill>
              </a:rPr>
              <a:t>effectively and confidently in a white dominated industry </a:t>
            </a:r>
          </a:p>
          <a:p>
            <a:pPr marL="285750" indent="-285750">
              <a:buFont typeface="Arial" panose="020B0604020202020204" pitchFamily="34" charset="0"/>
              <a:buChar char="•"/>
            </a:pPr>
            <a:r>
              <a:rPr lang="en-GB" dirty="0">
                <a:solidFill>
                  <a:schemeClr val="tx1"/>
                </a:solidFill>
              </a:rPr>
              <a:t>Use </a:t>
            </a:r>
            <a:r>
              <a:rPr lang="en-GB" b="1" dirty="0"/>
              <a:t>psychometrics</a:t>
            </a:r>
            <a:r>
              <a:rPr lang="en-GB" dirty="0">
                <a:solidFill>
                  <a:schemeClr val="tx1"/>
                </a:solidFill>
              </a:rPr>
              <a:t> that bring increased understanding of personal preferences and how they bring their authentic selves to work</a:t>
            </a:r>
          </a:p>
          <a:p>
            <a:pPr marL="285750" indent="-285750">
              <a:buFont typeface="Arial" panose="020B0604020202020204" pitchFamily="34" charset="0"/>
              <a:buChar char="•"/>
            </a:pPr>
            <a:r>
              <a:rPr lang="en-GB" dirty="0">
                <a:solidFill>
                  <a:schemeClr val="tx1"/>
                </a:solidFill>
              </a:rPr>
              <a:t>Tailor a </a:t>
            </a:r>
            <a:r>
              <a:rPr lang="en-GB" b="1" dirty="0"/>
              <a:t>personal coaching session</a:t>
            </a:r>
            <a:r>
              <a:rPr lang="en-GB" b="1" dirty="0">
                <a:solidFill>
                  <a:schemeClr val="tx1"/>
                </a:solidFill>
              </a:rPr>
              <a:t> </a:t>
            </a:r>
            <a:r>
              <a:rPr lang="en-GB" dirty="0">
                <a:solidFill>
                  <a:schemeClr val="tx1"/>
                </a:solidFill>
              </a:rPr>
              <a:t>to discuss their own individual challenges</a:t>
            </a:r>
          </a:p>
          <a:p>
            <a:pPr marL="285750" indent="-285750">
              <a:buFont typeface="Arial" panose="020B0604020202020204" pitchFamily="34" charset="0"/>
              <a:buChar char="•"/>
            </a:pPr>
            <a:r>
              <a:rPr lang="en-GB" dirty="0">
                <a:solidFill>
                  <a:schemeClr val="tx1"/>
                </a:solidFill>
              </a:rPr>
              <a:t>Use </a:t>
            </a:r>
            <a:r>
              <a:rPr lang="en-GB" b="1" dirty="0"/>
              <a:t>action learning sets </a:t>
            </a:r>
            <a:r>
              <a:rPr lang="en-GB" dirty="0">
                <a:solidFill>
                  <a:schemeClr val="tx1"/>
                </a:solidFill>
              </a:rPr>
              <a:t>to coach each other on relevant problems being experienced, skills that can be used post-programme</a:t>
            </a:r>
          </a:p>
        </p:txBody>
      </p:sp>
      <p:sp>
        <p:nvSpPr>
          <p:cNvPr id="5" name="Footer Placeholder 4">
            <a:extLst>
              <a:ext uri="{FF2B5EF4-FFF2-40B4-BE49-F238E27FC236}">
                <a16:creationId xmlns:a16="http://schemas.microsoft.com/office/drawing/2014/main" id="{0610D4E4-C0E2-43D3-B444-0674B93A1064}"/>
              </a:ext>
            </a:extLst>
          </p:cNvPr>
          <p:cNvSpPr>
            <a:spLocks noGrp="1"/>
          </p:cNvSpPr>
          <p:nvPr>
            <p:ph type="ftr" sz="quarter" idx="11"/>
          </p:nvPr>
        </p:nvSpPr>
        <p:spPr/>
        <p:txBody>
          <a:bodyPr/>
          <a:lstStyle/>
          <a:p>
            <a:r>
              <a:rPr lang="en-GB" noProof="0" dirty="0"/>
              <a:t>© Lloyd’s</a:t>
            </a:r>
          </a:p>
        </p:txBody>
      </p:sp>
      <p:sp>
        <p:nvSpPr>
          <p:cNvPr id="6" name="Text Placeholder 5">
            <a:extLst>
              <a:ext uri="{FF2B5EF4-FFF2-40B4-BE49-F238E27FC236}">
                <a16:creationId xmlns:a16="http://schemas.microsoft.com/office/drawing/2014/main" id="{CB3B1C18-EB3D-498D-AD6D-CA2F7556F82D}"/>
              </a:ext>
            </a:extLst>
          </p:cNvPr>
          <p:cNvSpPr>
            <a:spLocks noGrp="1"/>
          </p:cNvSpPr>
          <p:nvPr>
            <p:ph type="body" sz="quarter" idx="13"/>
          </p:nvPr>
        </p:nvSpPr>
        <p:spPr/>
        <p:txBody>
          <a:bodyPr/>
          <a:lstStyle/>
          <a:p>
            <a:r>
              <a:rPr lang="en-GB" sz="2000" b="1" dirty="0"/>
              <a:t>Benefits - Participants will be able to:</a:t>
            </a:r>
            <a:endParaRPr lang="en-GB" sz="2000" dirty="0"/>
          </a:p>
        </p:txBody>
      </p:sp>
      <p:sp>
        <p:nvSpPr>
          <p:cNvPr id="8" name="TextBox 7">
            <a:extLst>
              <a:ext uri="{FF2B5EF4-FFF2-40B4-BE49-F238E27FC236}">
                <a16:creationId xmlns:a16="http://schemas.microsoft.com/office/drawing/2014/main" id="{7E5AEF0F-F69E-46C9-ABA7-1DCC7DCF6FF0}"/>
              </a:ext>
            </a:extLst>
          </p:cNvPr>
          <p:cNvSpPr txBox="1"/>
          <p:nvPr/>
        </p:nvSpPr>
        <p:spPr>
          <a:xfrm>
            <a:off x="6001918" y="1758178"/>
            <a:ext cx="3880825" cy="830997"/>
          </a:xfrm>
          <a:prstGeom prst="rect">
            <a:avLst/>
          </a:prstGeom>
          <a:solidFill>
            <a:schemeClr val="accent1"/>
          </a:solidFill>
          <a:ln>
            <a:solidFill>
              <a:schemeClr val="accent1"/>
            </a:solidFill>
          </a:ln>
        </p:spPr>
        <p:txBody>
          <a:bodyPr wrap="square">
            <a:spAutoFit/>
          </a:bodyPr>
          <a:lstStyle/>
          <a:p>
            <a:r>
              <a:rPr lang="en-GB" sz="1200" dirty="0">
                <a:solidFill>
                  <a:schemeClr val="bg1"/>
                </a:solidFill>
                <a:latin typeface="Arial" panose="020B0604020202020204" pitchFamily="34" charset="0"/>
                <a:ea typeface="Calibri" panose="020F0502020204030204" pitchFamily="34" charset="0"/>
              </a:rPr>
              <a:t>A</a:t>
            </a:r>
            <a:r>
              <a:rPr lang="en-GB" sz="1200" dirty="0">
                <a:solidFill>
                  <a:schemeClr val="bg1"/>
                </a:solidFill>
                <a:effectLst/>
                <a:latin typeface="Arial" panose="020B0604020202020204" pitchFamily="34" charset="0"/>
                <a:ea typeface="Calibri" panose="020F0502020204030204" pitchFamily="34" charset="0"/>
              </a:rPr>
              <a:t>sked if the cohort  </a:t>
            </a:r>
            <a:r>
              <a:rPr lang="en-GB" sz="1600" b="1" dirty="0">
                <a:solidFill>
                  <a:schemeClr val="bg1"/>
                </a:solidFill>
                <a:effectLst/>
                <a:latin typeface="Arial" panose="020B0604020202020204" pitchFamily="34" charset="0"/>
                <a:ea typeface="Calibri" panose="020F0502020204030204" pitchFamily="34" charset="0"/>
              </a:rPr>
              <a:t>feel they in control of their career</a:t>
            </a:r>
            <a:r>
              <a:rPr lang="en-GB" sz="1600" dirty="0">
                <a:solidFill>
                  <a:schemeClr val="bg1"/>
                </a:solidFill>
                <a:effectLst/>
                <a:latin typeface="Arial" panose="020B0604020202020204" pitchFamily="34" charset="0"/>
                <a:ea typeface="Calibri" panose="020F0502020204030204" pitchFamily="34" charset="0"/>
              </a:rPr>
              <a:t> </a:t>
            </a:r>
            <a:r>
              <a:rPr lang="en-GB" sz="1200" dirty="0">
                <a:solidFill>
                  <a:schemeClr val="bg1"/>
                </a:solidFill>
                <a:latin typeface="Arial" panose="020B0604020202020204" pitchFamily="34" charset="0"/>
              </a:rPr>
              <a:t>this rose from </a:t>
            </a:r>
            <a:r>
              <a:rPr lang="en-GB" sz="1600" b="1" dirty="0">
                <a:solidFill>
                  <a:schemeClr val="bg1"/>
                </a:solidFill>
                <a:latin typeface="Arial" panose="020B0604020202020204" pitchFamily="34" charset="0"/>
              </a:rPr>
              <a:t>45%</a:t>
            </a:r>
            <a:r>
              <a:rPr lang="en-GB" sz="1200" dirty="0">
                <a:solidFill>
                  <a:schemeClr val="bg1"/>
                </a:solidFill>
                <a:latin typeface="Arial" panose="020B0604020202020204" pitchFamily="34" charset="0"/>
              </a:rPr>
              <a:t> of the cohort pre-programme to </a:t>
            </a:r>
            <a:r>
              <a:rPr lang="en-GB" sz="1600" b="1" dirty="0">
                <a:solidFill>
                  <a:schemeClr val="bg1"/>
                </a:solidFill>
                <a:latin typeface="Arial" panose="020B0604020202020204" pitchFamily="34" charset="0"/>
              </a:rPr>
              <a:t>100%</a:t>
            </a:r>
            <a:r>
              <a:rPr lang="en-GB" sz="1200" dirty="0">
                <a:solidFill>
                  <a:schemeClr val="bg1"/>
                </a:solidFill>
                <a:latin typeface="Arial" panose="020B0604020202020204" pitchFamily="34" charset="0"/>
              </a:rPr>
              <a:t> post programme. </a:t>
            </a:r>
          </a:p>
        </p:txBody>
      </p:sp>
      <p:sp>
        <p:nvSpPr>
          <p:cNvPr id="9" name="TextBox 8">
            <a:extLst>
              <a:ext uri="{FF2B5EF4-FFF2-40B4-BE49-F238E27FC236}">
                <a16:creationId xmlns:a16="http://schemas.microsoft.com/office/drawing/2014/main" id="{178943A4-1148-4C46-B858-F55C7B0F2862}"/>
              </a:ext>
            </a:extLst>
          </p:cNvPr>
          <p:cNvSpPr txBox="1"/>
          <p:nvPr/>
        </p:nvSpPr>
        <p:spPr>
          <a:xfrm>
            <a:off x="6001915" y="5767332"/>
            <a:ext cx="3880829" cy="892552"/>
          </a:xfrm>
          <a:prstGeom prst="rect">
            <a:avLst/>
          </a:prstGeom>
          <a:solidFill>
            <a:schemeClr val="accent1"/>
          </a:solidFill>
          <a:ln>
            <a:solidFill>
              <a:schemeClr val="accent1"/>
            </a:solidFill>
          </a:ln>
        </p:spPr>
        <p:txBody>
          <a:bodyPr wrap="square">
            <a:spAutoFit/>
          </a:bodyPr>
          <a:lstStyle/>
          <a:p>
            <a:r>
              <a:rPr lang="en-GB" sz="1200" dirty="0">
                <a:solidFill>
                  <a:schemeClr val="bg1"/>
                </a:solidFill>
                <a:latin typeface="Arial" panose="020B0604020202020204" pitchFamily="34" charset="0"/>
                <a:ea typeface="Calibri" panose="020F0502020204030204" pitchFamily="34" charset="0"/>
              </a:rPr>
              <a:t>This self-leadership programme aims to give skills and tools to enable the cohort to overcome obstacles in their careers and </a:t>
            </a:r>
            <a:r>
              <a:rPr lang="en-GB" sz="1600" b="1" dirty="0">
                <a:solidFill>
                  <a:schemeClr val="bg1"/>
                </a:solidFill>
                <a:latin typeface="Arial" panose="020B0604020202020204" pitchFamily="34" charset="0"/>
                <a:ea typeface="Calibri" panose="020F0502020204030204" pitchFamily="34" charset="0"/>
              </a:rPr>
              <a:t>100%</a:t>
            </a:r>
            <a:r>
              <a:rPr lang="en-GB" sz="1200" dirty="0">
                <a:solidFill>
                  <a:schemeClr val="bg1"/>
                </a:solidFill>
                <a:latin typeface="Arial" panose="020B0604020202020204" pitchFamily="34" charset="0"/>
                <a:ea typeface="Calibri" panose="020F0502020204030204" pitchFamily="34" charset="0"/>
              </a:rPr>
              <a:t> of the group agreed this was how they felt on leaving the course.</a:t>
            </a:r>
            <a:endParaRPr lang="en-GB" sz="1200" dirty="0">
              <a:solidFill>
                <a:schemeClr val="bg1"/>
              </a:solidFill>
              <a:latin typeface="Arial" panose="020B0604020202020204" pitchFamily="34" charset="0"/>
            </a:endParaRPr>
          </a:p>
        </p:txBody>
      </p:sp>
    </p:spTree>
    <p:extLst>
      <p:ext uri="{BB962C8B-B14F-4D97-AF65-F5344CB8AC3E}">
        <p14:creationId xmlns:p14="http://schemas.microsoft.com/office/powerpoint/2010/main" val="192201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B92F-1542-430F-989E-7695A5D751D9}"/>
              </a:ext>
            </a:extLst>
          </p:cNvPr>
          <p:cNvSpPr>
            <a:spLocks noGrp="1"/>
          </p:cNvSpPr>
          <p:nvPr>
            <p:ph type="title"/>
          </p:nvPr>
        </p:nvSpPr>
        <p:spPr/>
        <p:txBody>
          <a:bodyPr/>
          <a:lstStyle/>
          <a:p>
            <a:r>
              <a:rPr lang="en-GB" sz="3600" b="1" dirty="0"/>
              <a:t>Accelerate</a:t>
            </a:r>
            <a:br>
              <a:rPr lang="en-GB" sz="3600" b="1" dirty="0"/>
            </a:br>
            <a:r>
              <a:rPr lang="en-GB" sz="2000" b="1" dirty="0">
                <a:solidFill>
                  <a:schemeClr val="tx1"/>
                </a:solidFill>
              </a:rPr>
              <a:t>Programme Design </a:t>
            </a:r>
            <a:br>
              <a:rPr lang="en-GB" sz="2800" b="1" dirty="0"/>
            </a:br>
            <a:endParaRPr lang="en-GB" sz="2800" b="1" dirty="0"/>
          </a:p>
        </p:txBody>
      </p:sp>
      <p:sp>
        <p:nvSpPr>
          <p:cNvPr id="4" name="Footer Placeholder 3">
            <a:extLst>
              <a:ext uri="{FF2B5EF4-FFF2-40B4-BE49-F238E27FC236}">
                <a16:creationId xmlns:a16="http://schemas.microsoft.com/office/drawing/2014/main" id="{EBB49E2D-B4FD-473D-A812-50633FB7A7F8}"/>
              </a:ext>
            </a:extLst>
          </p:cNvPr>
          <p:cNvSpPr>
            <a:spLocks noGrp="1"/>
          </p:cNvSpPr>
          <p:nvPr>
            <p:ph type="ftr" sz="quarter" idx="15"/>
          </p:nvPr>
        </p:nvSpPr>
        <p:spPr/>
        <p:txBody>
          <a:bodyPr/>
          <a:lstStyle/>
          <a:p>
            <a:r>
              <a:rPr lang="en-GB" noProof="0" dirty="0"/>
              <a:t>© Lloyd’s</a:t>
            </a:r>
          </a:p>
        </p:txBody>
      </p:sp>
      <p:pic>
        <p:nvPicPr>
          <p:cNvPr id="6" name="Graphic 5" descr="Monitor with solid fill">
            <a:extLst>
              <a:ext uri="{FF2B5EF4-FFF2-40B4-BE49-F238E27FC236}">
                <a16:creationId xmlns:a16="http://schemas.microsoft.com/office/drawing/2014/main" id="{EA9470B8-A571-4C52-BADA-127D065271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81692" y="935298"/>
            <a:ext cx="357379" cy="357379"/>
          </a:xfrm>
          <a:prstGeom prst="rect">
            <a:avLst/>
          </a:prstGeom>
        </p:spPr>
      </p:pic>
      <p:pic>
        <p:nvPicPr>
          <p:cNvPr id="7" name="Graphic 6" descr="Users outline">
            <a:extLst>
              <a:ext uri="{FF2B5EF4-FFF2-40B4-BE49-F238E27FC236}">
                <a16:creationId xmlns:a16="http://schemas.microsoft.com/office/drawing/2014/main" id="{7D0C60A3-EE22-4226-9A6A-73625F272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1691" y="1310100"/>
            <a:ext cx="357380" cy="357380"/>
          </a:xfrm>
          <a:prstGeom prst="rect">
            <a:avLst/>
          </a:prstGeom>
        </p:spPr>
      </p:pic>
      <p:sp>
        <p:nvSpPr>
          <p:cNvPr id="8" name="TextBox 7">
            <a:extLst>
              <a:ext uri="{FF2B5EF4-FFF2-40B4-BE49-F238E27FC236}">
                <a16:creationId xmlns:a16="http://schemas.microsoft.com/office/drawing/2014/main" id="{E05E3F32-6765-44E5-8422-6DC354D5D7C4}"/>
              </a:ext>
            </a:extLst>
          </p:cNvPr>
          <p:cNvSpPr txBox="1"/>
          <p:nvPr/>
        </p:nvSpPr>
        <p:spPr>
          <a:xfrm>
            <a:off x="7918664" y="954932"/>
            <a:ext cx="1028676" cy="276999"/>
          </a:xfrm>
          <a:prstGeom prst="rect">
            <a:avLst/>
          </a:prstGeom>
          <a:noFill/>
        </p:spPr>
        <p:txBody>
          <a:bodyPr wrap="square" rtlCol="0">
            <a:spAutoFit/>
          </a:bodyPr>
          <a:lstStyle/>
          <a:p>
            <a:r>
              <a:rPr lang="en-GB" sz="1200" dirty="0"/>
              <a:t>Virtual</a:t>
            </a:r>
          </a:p>
        </p:txBody>
      </p:sp>
      <p:sp>
        <p:nvSpPr>
          <p:cNvPr id="9" name="TextBox 8">
            <a:extLst>
              <a:ext uri="{FF2B5EF4-FFF2-40B4-BE49-F238E27FC236}">
                <a16:creationId xmlns:a16="http://schemas.microsoft.com/office/drawing/2014/main" id="{F238C0BE-C1A3-48B5-9977-E74799080252}"/>
              </a:ext>
            </a:extLst>
          </p:cNvPr>
          <p:cNvSpPr txBox="1"/>
          <p:nvPr/>
        </p:nvSpPr>
        <p:spPr>
          <a:xfrm>
            <a:off x="7918664" y="1327895"/>
            <a:ext cx="1815574" cy="276999"/>
          </a:xfrm>
          <a:prstGeom prst="rect">
            <a:avLst/>
          </a:prstGeom>
          <a:noFill/>
        </p:spPr>
        <p:txBody>
          <a:bodyPr wrap="square" rtlCol="0">
            <a:spAutoFit/>
          </a:bodyPr>
          <a:lstStyle/>
          <a:p>
            <a:r>
              <a:rPr lang="en-GB" sz="1200" dirty="0"/>
              <a:t>In Person (London)</a:t>
            </a:r>
          </a:p>
        </p:txBody>
      </p:sp>
      <p:sp>
        <p:nvSpPr>
          <p:cNvPr id="10" name="TextBox 9">
            <a:extLst>
              <a:ext uri="{FF2B5EF4-FFF2-40B4-BE49-F238E27FC236}">
                <a16:creationId xmlns:a16="http://schemas.microsoft.com/office/drawing/2014/main" id="{219FFAFD-240A-4712-94FD-E1B7D4B76D88}"/>
              </a:ext>
            </a:extLst>
          </p:cNvPr>
          <p:cNvSpPr txBox="1"/>
          <p:nvPr/>
        </p:nvSpPr>
        <p:spPr>
          <a:xfrm>
            <a:off x="7921782" y="609471"/>
            <a:ext cx="1575414" cy="276999"/>
          </a:xfrm>
          <a:prstGeom prst="rect">
            <a:avLst/>
          </a:prstGeom>
          <a:noFill/>
        </p:spPr>
        <p:txBody>
          <a:bodyPr wrap="square" rtlCol="0">
            <a:spAutoFit/>
          </a:bodyPr>
          <a:lstStyle/>
          <a:p>
            <a:r>
              <a:rPr lang="en-GB" sz="1200" dirty="0"/>
              <a:t>All Times are UK</a:t>
            </a:r>
          </a:p>
        </p:txBody>
      </p:sp>
      <p:pic>
        <p:nvPicPr>
          <p:cNvPr id="25" name="Graphic 24" descr="Clock with solid fill">
            <a:extLst>
              <a:ext uri="{FF2B5EF4-FFF2-40B4-BE49-F238E27FC236}">
                <a16:creationId xmlns:a16="http://schemas.microsoft.com/office/drawing/2014/main" id="{0E4EBA0C-B705-463A-B7E9-B395F610D2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7430" y="603872"/>
            <a:ext cx="324636" cy="324636"/>
          </a:xfrm>
          <a:prstGeom prst="rect">
            <a:avLst/>
          </a:prstGeom>
        </p:spPr>
      </p:pic>
      <p:pic>
        <p:nvPicPr>
          <p:cNvPr id="3" name="Picture 2">
            <a:extLst>
              <a:ext uri="{FF2B5EF4-FFF2-40B4-BE49-F238E27FC236}">
                <a16:creationId xmlns:a16="http://schemas.microsoft.com/office/drawing/2014/main" id="{8D848050-B05C-B72F-9397-A7B023EB4664}"/>
              </a:ext>
            </a:extLst>
          </p:cNvPr>
          <p:cNvPicPr>
            <a:picLocks noChangeAspect="1"/>
          </p:cNvPicPr>
          <p:nvPr/>
        </p:nvPicPr>
        <p:blipFill>
          <a:blip r:embed="rId8"/>
          <a:stretch>
            <a:fillRect/>
          </a:stretch>
        </p:blipFill>
        <p:spPr>
          <a:xfrm>
            <a:off x="444374" y="1747384"/>
            <a:ext cx="3837827" cy="944064"/>
          </a:xfrm>
          <a:prstGeom prst="rect">
            <a:avLst/>
          </a:prstGeom>
        </p:spPr>
      </p:pic>
      <p:grpSp>
        <p:nvGrpSpPr>
          <p:cNvPr id="5" name="Google Shape;157;p37">
            <a:extLst>
              <a:ext uri="{FF2B5EF4-FFF2-40B4-BE49-F238E27FC236}">
                <a16:creationId xmlns:a16="http://schemas.microsoft.com/office/drawing/2014/main" id="{6A39FE23-391B-8407-2932-EE85646F93D8}"/>
              </a:ext>
            </a:extLst>
          </p:cNvPr>
          <p:cNvGrpSpPr/>
          <p:nvPr/>
        </p:nvGrpSpPr>
        <p:grpSpPr>
          <a:xfrm>
            <a:off x="931953" y="1748542"/>
            <a:ext cx="8390196" cy="4747293"/>
            <a:chOff x="336530" y="371297"/>
            <a:chExt cx="10383936" cy="5714283"/>
          </a:xfrm>
        </p:grpSpPr>
        <p:sp>
          <p:nvSpPr>
            <p:cNvPr id="11" name="Google Shape;158;p37">
              <a:extLst>
                <a:ext uri="{FF2B5EF4-FFF2-40B4-BE49-F238E27FC236}">
                  <a16:creationId xmlns:a16="http://schemas.microsoft.com/office/drawing/2014/main" id="{F0FDBDE5-4C28-EBB0-6A33-380F12290E59}"/>
                </a:ext>
              </a:extLst>
            </p:cNvPr>
            <p:cNvSpPr/>
            <p:nvPr/>
          </p:nvSpPr>
          <p:spPr>
            <a:xfrm>
              <a:off x="395129" y="841667"/>
              <a:ext cx="10325337" cy="637007"/>
            </a:xfrm>
            <a:prstGeom prst="rect">
              <a:avLst/>
            </a:prstGeom>
            <a:solidFill>
              <a:srgbClr val="1E35B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2" name="Google Shape;159;p37">
              <a:extLst>
                <a:ext uri="{FF2B5EF4-FFF2-40B4-BE49-F238E27FC236}">
                  <a16:creationId xmlns:a16="http://schemas.microsoft.com/office/drawing/2014/main" id="{25AD6535-6127-6706-B687-D60A30F71C79}"/>
                </a:ext>
              </a:extLst>
            </p:cNvPr>
            <p:cNvSpPr/>
            <p:nvPr/>
          </p:nvSpPr>
          <p:spPr>
            <a:xfrm>
              <a:off x="2057101" y="819442"/>
              <a:ext cx="1708385" cy="105323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Module One</a:t>
              </a:r>
              <a:endParaRPr sz="12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4" name="Google Shape;160;p37">
              <a:extLst>
                <a:ext uri="{FF2B5EF4-FFF2-40B4-BE49-F238E27FC236}">
                  <a16:creationId xmlns:a16="http://schemas.microsoft.com/office/drawing/2014/main" id="{A6F1F76C-4874-EA65-9A5E-1738F82581ED}"/>
                </a:ext>
              </a:extLst>
            </p:cNvPr>
            <p:cNvSpPr/>
            <p:nvPr/>
          </p:nvSpPr>
          <p:spPr>
            <a:xfrm>
              <a:off x="3898654" y="819430"/>
              <a:ext cx="1612771"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Module Two</a:t>
              </a:r>
              <a:endParaRPr sz="12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5" name="Google Shape;161;p37">
              <a:extLst>
                <a:ext uri="{FF2B5EF4-FFF2-40B4-BE49-F238E27FC236}">
                  <a16:creationId xmlns:a16="http://schemas.microsoft.com/office/drawing/2014/main" id="{E4BE3983-1BEA-3FB0-770A-645955D74372}"/>
                </a:ext>
              </a:extLst>
            </p:cNvPr>
            <p:cNvSpPr/>
            <p:nvPr/>
          </p:nvSpPr>
          <p:spPr>
            <a:xfrm>
              <a:off x="7285779" y="819442"/>
              <a:ext cx="1668600"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Module Three</a:t>
              </a:r>
              <a:endParaRPr sz="12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6" name="Google Shape;162;p37">
              <a:extLst>
                <a:ext uri="{FF2B5EF4-FFF2-40B4-BE49-F238E27FC236}">
                  <a16:creationId xmlns:a16="http://schemas.microsoft.com/office/drawing/2014/main" id="{8E46B314-4311-CD07-300D-EE6DB98AEDEF}"/>
                </a:ext>
              </a:extLst>
            </p:cNvPr>
            <p:cNvSpPr/>
            <p:nvPr/>
          </p:nvSpPr>
          <p:spPr>
            <a:xfrm>
              <a:off x="9019721" y="819442"/>
              <a:ext cx="1668600"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Final Event</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7" name="Google Shape;163;p37">
              <a:extLst>
                <a:ext uri="{FF2B5EF4-FFF2-40B4-BE49-F238E27FC236}">
                  <a16:creationId xmlns:a16="http://schemas.microsoft.com/office/drawing/2014/main" id="{1985BDE6-9FD8-B484-6E96-C780115D8DEE}"/>
                </a:ext>
              </a:extLst>
            </p:cNvPr>
            <p:cNvSpPr/>
            <p:nvPr/>
          </p:nvSpPr>
          <p:spPr>
            <a:xfrm>
              <a:off x="362941" y="816380"/>
              <a:ext cx="1668600"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18" name="Google Shape;164;p37">
              <a:extLst>
                <a:ext uri="{FF2B5EF4-FFF2-40B4-BE49-F238E27FC236}">
                  <a16:creationId xmlns:a16="http://schemas.microsoft.com/office/drawing/2014/main" id="{353140D4-6361-3255-9A5E-AB89B13BD16E}"/>
                </a:ext>
              </a:extLst>
            </p:cNvPr>
            <p:cNvSpPr/>
            <p:nvPr/>
          </p:nvSpPr>
          <p:spPr>
            <a:xfrm>
              <a:off x="2031599" y="816380"/>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 name="Google Shape;165;p37">
              <a:extLst>
                <a:ext uri="{FF2B5EF4-FFF2-40B4-BE49-F238E27FC236}">
                  <a16:creationId xmlns:a16="http://schemas.microsoft.com/office/drawing/2014/main" id="{79A82788-B364-7F21-B24C-A61F4F5FA85F}"/>
                </a:ext>
              </a:extLst>
            </p:cNvPr>
            <p:cNvSpPr/>
            <p:nvPr/>
          </p:nvSpPr>
          <p:spPr>
            <a:xfrm>
              <a:off x="3772045" y="793520"/>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 name="Google Shape;166;p37">
              <a:extLst>
                <a:ext uri="{FF2B5EF4-FFF2-40B4-BE49-F238E27FC236}">
                  <a16:creationId xmlns:a16="http://schemas.microsoft.com/office/drawing/2014/main" id="{F67C132C-4168-4A60-2DA5-9CC3C2DC97E7}"/>
                </a:ext>
              </a:extLst>
            </p:cNvPr>
            <p:cNvSpPr/>
            <p:nvPr/>
          </p:nvSpPr>
          <p:spPr>
            <a:xfrm>
              <a:off x="5532054" y="816380"/>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 name="Google Shape;167;p37">
              <a:extLst>
                <a:ext uri="{FF2B5EF4-FFF2-40B4-BE49-F238E27FC236}">
                  <a16:creationId xmlns:a16="http://schemas.microsoft.com/office/drawing/2014/main" id="{DAB44250-5733-3369-5828-A0A910CFA179}"/>
                </a:ext>
              </a:extLst>
            </p:cNvPr>
            <p:cNvSpPr/>
            <p:nvPr/>
          </p:nvSpPr>
          <p:spPr>
            <a:xfrm>
              <a:off x="7267895" y="816380"/>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 name="Google Shape;168;p37">
              <a:extLst>
                <a:ext uri="{FF2B5EF4-FFF2-40B4-BE49-F238E27FC236}">
                  <a16:creationId xmlns:a16="http://schemas.microsoft.com/office/drawing/2014/main" id="{CF78319A-3558-AEF1-0555-76842BCC1433}"/>
                </a:ext>
              </a:extLst>
            </p:cNvPr>
            <p:cNvSpPr/>
            <p:nvPr/>
          </p:nvSpPr>
          <p:spPr>
            <a:xfrm>
              <a:off x="8988466" y="816379"/>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 name="Google Shape;169;p37">
              <a:extLst>
                <a:ext uri="{FF2B5EF4-FFF2-40B4-BE49-F238E27FC236}">
                  <a16:creationId xmlns:a16="http://schemas.microsoft.com/office/drawing/2014/main" id="{75878828-F0CE-B885-C26F-A450EA06F63F}"/>
                </a:ext>
              </a:extLst>
            </p:cNvPr>
            <p:cNvSpPr/>
            <p:nvPr/>
          </p:nvSpPr>
          <p:spPr>
            <a:xfrm>
              <a:off x="375941" y="816379"/>
              <a:ext cx="1647900"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Launch Events</a:t>
              </a:r>
              <a:endParaRPr sz="12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24" name="Google Shape;170;p37">
              <a:extLst>
                <a:ext uri="{FF2B5EF4-FFF2-40B4-BE49-F238E27FC236}">
                  <a16:creationId xmlns:a16="http://schemas.microsoft.com/office/drawing/2014/main" id="{455BEA3B-09E1-1137-24FA-01F9CAE26F8F}"/>
                </a:ext>
              </a:extLst>
            </p:cNvPr>
            <p:cNvSpPr/>
            <p:nvPr/>
          </p:nvSpPr>
          <p:spPr>
            <a:xfrm>
              <a:off x="5631522" y="816380"/>
              <a:ext cx="1625537" cy="1056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chemeClr val="lt1"/>
                  </a:solidFill>
                  <a:latin typeface="Arial"/>
                  <a:ea typeface="Arial"/>
                  <a:cs typeface="Arial"/>
                  <a:sym typeface="Arial"/>
                </a:rPr>
                <a:t>Midpoint Events</a:t>
              </a:r>
              <a:endParaRPr sz="12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26" name="Google Shape;171;p37">
              <a:extLst>
                <a:ext uri="{FF2B5EF4-FFF2-40B4-BE49-F238E27FC236}">
                  <a16:creationId xmlns:a16="http://schemas.microsoft.com/office/drawing/2014/main" id="{8314E06E-35B4-1474-B238-F2D7A1B79377}"/>
                </a:ext>
              </a:extLst>
            </p:cNvPr>
            <p:cNvSpPr/>
            <p:nvPr/>
          </p:nvSpPr>
          <p:spPr>
            <a:xfrm>
              <a:off x="2024499" y="371297"/>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7" name="Google Shape;172;p37">
              <a:extLst>
                <a:ext uri="{FF2B5EF4-FFF2-40B4-BE49-F238E27FC236}">
                  <a16:creationId xmlns:a16="http://schemas.microsoft.com/office/drawing/2014/main" id="{28321516-466C-1157-A4D7-DE02A018AC8F}"/>
                </a:ext>
              </a:extLst>
            </p:cNvPr>
            <p:cNvSpPr/>
            <p:nvPr/>
          </p:nvSpPr>
          <p:spPr>
            <a:xfrm>
              <a:off x="336530" y="421871"/>
              <a:ext cx="45600" cy="413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28" name="Google Shape;173;p37">
              <a:extLst>
                <a:ext uri="{FF2B5EF4-FFF2-40B4-BE49-F238E27FC236}">
                  <a16:creationId xmlns:a16="http://schemas.microsoft.com/office/drawing/2014/main" id="{CE7D1D5B-9FCD-0FDF-C611-433413CF2FC0}"/>
                </a:ext>
              </a:extLst>
            </p:cNvPr>
            <p:cNvGrpSpPr/>
            <p:nvPr/>
          </p:nvGrpSpPr>
          <p:grpSpPr>
            <a:xfrm>
              <a:off x="2074435" y="1627177"/>
              <a:ext cx="8632459" cy="3849461"/>
              <a:chOff x="2089506" y="1638081"/>
              <a:chExt cx="8632459" cy="3009743"/>
            </a:xfrm>
          </p:grpSpPr>
          <p:sp>
            <p:nvSpPr>
              <p:cNvPr id="31" name="Google Shape;176;p37">
                <a:extLst>
                  <a:ext uri="{FF2B5EF4-FFF2-40B4-BE49-F238E27FC236}">
                    <a16:creationId xmlns:a16="http://schemas.microsoft.com/office/drawing/2014/main" id="{6CF18641-41D9-1280-D07C-6CE023758098}"/>
                  </a:ext>
                </a:extLst>
              </p:cNvPr>
              <p:cNvSpPr/>
              <p:nvPr/>
            </p:nvSpPr>
            <p:spPr>
              <a:xfrm>
                <a:off x="2089506" y="3945828"/>
                <a:ext cx="1693770" cy="701996"/>
              </a:xfrm>
              <a:prstGeom prst="rect">
                <a:avLst/>
              </a:prstGeom>
              <a:solidFill>
                <a:srgbClr val="262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en-GB" sz="1100" b="1" i="0" u="none" strike="noStrike" cap="none" dirty="0">
                  <a:solidFill>
                    <a:schemeClr val="lt1"/>
                  </a:solidFill>
                  <a:latin typeface="Arial"/>
                  <a:ea typeface="Arial"/>
                  <a:cs typeface="Arial"/>
                  <a:sym typeface="Arial"/>
                </a:endParaRPr>
              </a:p>
              <a:p>
                <a:pPr algn="ctr">
                  <a:buClr>
                    <a:srgbClr val="000000"/>
                  </a:buClr>
                  <a:buSzPts val="1100"/>
                </a:pPr>
                <a:r>
                  <a:rPr lang="en-GB" sz="1100" b="1" i="0" u="none" strike="noStrike" cap="none" dirty="0">
                    <a:solidFill>
                      <a:schemeClr val="lt1"/>
                    </a:solidFill>
                    <a:latin typeface="Arial"/>
                    <a:ea typeface="Arial"/>
                    <a:cs typeface="Arial"/>
                    <a:sym typeface="Arial"/>
                  </a:rPr>
                  <a:t>Action Learning</a:t>
                </a:r>
                <a:r>
                  <a:rPr lang="en-GB" sz="1100" b="1" dirty="0">
                    <a:solidFill>
                      <a:schemeClr val="lt1"/>
                    </a:solidFill>
                    <a:latin typeface="Arial"/>
                    <a:ea typeface="Arial"/>
                    <a:cs typeface="Arial"/>
                    <a:sym typeface="Arial"/>
                  </a:rPr>
                  <a:t> </a:t>
                </a:r>
                <a:endParaRPr sz="1100" b="0" i="0" u="none" strike="noStrike" cap="none" dirty="0">
                  <a:solidFill>
                    <a:schemeClr val="lt1"/>
                  </a:solidFill>
                  <a:latin typeface="Arial"/>
                  <a:ea typeface="Arial"/>
                  <a:cs typeface="Arial"/>
                  <a:sym typeface="Arial"/>
                </a:endParaRPr>
              </a:p>
              <a:p>
                <a:pPr algn="ctr">
                  <a:buSzPts val="800"/>
                </a:pPr>
                <a:endParaRPr sz="200" b="0" i="0" u="none" strike="noStrike" cap="none" dirty="0">
                  <a:solidFill>
                    <a:srgbClr val="0072CE"/>
                  </a:solidFill>
                  <a:latin typeface="Arial"/>
                  <a:ea typeface="Arial"/>
                  <a:cs typeface="Arial"/>
                  <a:sym typeface="Arial"/>
                </a:endParaRPr>
              </a:p>
              <a:p>
                <a:pPr algn="ctr">
                  <a:buSzPts val="800"/>
                </a:pPr>
                <a:r>
                  <a:rPr lang="en-GB" sz="900" dirty="0">
                    <a:solidFill>
                      <a:schemeClr val="lt1"/>
                    </a:solidFill>
                  </a:rPr>
                  <a:t>5th March 2024</a:t>
                </a:r>
                <a:endParaRPr lang="en-GB" sz="900" dirty="0">
                  <a:solidFill>
                    <a:schemeClr val="lt1"/>
                  </a:solidFill>
                  <a:cs typeface="Arial"/>
                </a:endParaRPr>
              </a:p>
              <a:p>
                <a:pPr algn="ctr">
                  <a:buSzPts val="800"/>
                </a:pPr>
                <a:r>
                  <a:rPr lang="en-GB" sz="900" dirty="0">
                    <a:solidFill>
                      <a:schemeClr val="lt1"/>
                    </a:solidFill>
                  </a:rPr>
                  <a:t>10:00 – 13:00</a:t>
                </a:r>
                <a:endParaRPr sz="900" b="0" i="0" u="none" strike="noStrike" cap="none" dirty="0">
                  <a:solidFill>
                    <a:schemeClr val="lt1"/>
                  </a:solidFill>
                  <a:latin typeface="Arial"/>
                  <a:ea typeface="Arial"/>
                  <a:cs typeface="Arial"/>
                </a:endParaRPr>
              </a:p>
            </p:txBody>
          </p:sp>
          <p:sp>
            <p:nvSpPr>
              <p:cNvPr id="32" name="Google Shape;182;p37">
                <a:extLst>
                  <a:ext uri="{FF2B5EF4-FFF2-40B4-BE49-F238E27FC236}">
                    <a16:creationId xmlns:a16="http://schemas.microsoft.com/office/drawing/2014/main" id="{27AC019A-74DD-3AEC-C110-7BA345461A16}"/>
                  </a:ext>
                </a:extLst>
              </p:cNvPr>
              <p:cNvSpPr/>
              <p:nvPr/>
            </p:nvSpPr>
            <p:spPr>
              <a:xfrm>
                <a:off x="9069767" y="1638081"/>
                <a:ext cx="1652198" cy="2130586"/>
              </a:xfrm>
              <a:prstGeom prst="rect">
                <a:avLst/>
              </a:prstGeom>
              <a:solidFill>
                <a:srgbClr val="54A6FF"/>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b="1" i="0" u="none" strike="noStrike" cap="none" dirty="0">
                    <a:solidFill>
                      <a:schemeClr val="lt1"/>
                    </a:solidFill>
                    <a:latin typeface="Arial"/>
                    <a:ea typeface="Arial"/>
                    <a:cs typeface="Arial"/>
                    <a:sym typeface="Arial"/>
                  </a:rPr>
                  <a:t>Journey Wrap Up</a:t>
                </a:r>
                <a:endParaRPr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dirty="0">
                  <a:solidFill>
                    <a:schemeClr val="lt1"/>
                  </a:solidFill>
                  <a:latin typeface="Arial"/>
                  <a:ea typeface="Arial"/>
                  <a:cs typeface="Arial"/>
                  <a:sym typeface="Arial"/>
                </a:endParaRPr>
              </a:p>
              <a:p>
                <a:pPr algn="ctr"/>
                <a:r>
                  <a:rPr lang="en-GB" sz="1000" dirty="0">
                    <a:solidFill>
                      <a:schemeClr val="lt1"/>
                    </a:solidFill>
                  </a:rPr>
                  <a:t>18th July 2024</a:t>
                </a:r>
                <a:endParaRPr sz="1000" dirty="0">
                  <a:solidFill>
                    <a:schemeClr val="lt1"/>
                  </a:solidFill>
                </a:endParaRPr>
              </a:p>
              <a:p>
                <a:pPr marL="0" marR="0" lvl="0" indent="0" algn="ctr" rtl="0">
                  <a:lnSpc>
                    <a:spcPct val="100000"/>
                  </a:lnSpc>
                  <a:spcBef>
                    <a:spcPts val="0"/>
                  </a:spcBef>
                  <a:spcAft>
                    <a:spcPts val="0"/>
                  </a:spcAft>
                  <a:buClr>
                    <a:srgbClr val="000000"/>
                  </a:buClr>
                  <a:buSzPts val="800"/>
                  <a:buFont typeface="Arial"/>
                  <a:buNone/>
                </a:pPr>
                <a:r>
                  <a:rPr lang="en-GB" sz="1000" dirty="0">
                    <a:solidFill>
                      <a:schemeClr val="lt1"/>
                    </a:solidFill>
                  </a:rPr>
                  <a:t>15:00</a:t>
                </a:r>
                <a:r>
                  <a:rPr lang="en-GB" sz="1000" b="0" i="0" u="none" strike="noStrike" cap="none" dirty="0">
                    <a:solidFill>
                      <a:schemeClr val="lt1"/>
                    </a:solidFill>
                    <a:latin typeface="Arial"/>
                    <a:ea typeface="Arial"/>
                    <a:cs typeface="Arial"/>
                    <a:sym typeface="Arial"/>
                  </a:rPr>
                  <a:t> – </a:t>
                </a:r>
                <a:r>
                  <a:rPr lang="en-GB" sz="1000" dirty="0">
                    <a:solidFill>
                      <a:schemeClr val="lt1"/>
                    </a:solidFill>
                  </a:rPr>
                  <a:t>17:00</a:t>
                </a:r>
                <a:endParaRPr sz="1000" b="0" i="0" u="none" strike="noStrike" cap="none" dirty="0">
                  <a:solidFill>
                    <a:schemeClr val="lt1"/>
                  </a:solidFill>
                  <a:latin typeface="Arial"/>
                  <a:ea typeface="Arial"/>
                  <a:cs typeface="Arial"/>
                  <a:sym typeface="Arial"/>
                </a:endParaRPr>
              </a:p>
            </p:txBody>
          </p:sp>
        </p:grpSp>
        <p:sp>
          <p:nvSpPr>
            <p:cNvPr id="29" name="Google Shape;183;p37">
              <a:extLst>
                <a:ext uri="{FF2B5EF4-FFF2-40B4-BE49-F238E27FC236}">
                  <a16:creationId xmlns:a16="http://schemas.microsoft.com/office/drawing/2014/main" id="{633BDC9B-DD05-B17D-3C4D-CE60E03C5EE9}"/>
                </a:ext>
              </a:extLst>
            </p:cNvPr>
            <p:cNvSpPr/>
            <p:nvPr/>
          </p:nvSpPr>
          <p:spPr>
            <a:xfrm>
              <a:off x="385800" y="5561728"/>
              <a:ext cx="10334666" cy="523852"/>
            </a:xfrm>
            <a:prstGeom prst="rect">
              <a:avLst/>
            </a:prstGeom>
            <a:solidFill>
              <a:srgbClr val="1E35B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p:txBody>
        </p:sp>
        <p:sp>
          <p:nvSpPr>
            <p:cNvPr id="30" name="Google Shape;184;p37">
              <a:extLst>
                <a:ext uri="{FF2B5EF4-FFF2-40B4-BE49-F238E27FC236}">
                  <a16:creationId xmlns:a16="http://schemas.microsoft.com/office/drawing/2014/main" id="{2A06D383-E3DB-0DC2-38A7-87D9635B68B4}"/>
                </a:ext>
              </a:extLst>
            </p:cNvPr>
            <p:cNvSpPr txBox="1"/>
            <p:nvPr/>
          </p:nvSpPr>
          <p:spPr>
            <a:xfrm>
              <a:off x="3702556" y="5506737"/>
              <a:ext cx="4272299" cy="49083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121 DISC Feedback sessions</a:t>
              </a:r>
              <a:endParaRPr sz="1100" b="0" i="0" u="none" strike="noStrike" cap="none" dirty="0">
                <a:solidFill>
                  <a:schemeClr val="lt1"/>
                </a:solidFill>
                <a:latin typeface="Arial"/>
                <a:ea typeface="Arial"/>
                <a:cs typeface="Arial"/>
                <a:sym typeface="Arial"/>
              </a:endParaRPr>
            </a:p>
            <a:p>
              <a:pPr algn="ctr">
                <a:buSzPts val="800"/>
              </a:pPr>
              <a:r>
                <a:rPr lang="en-GB" sz="800" b="0" i="1" u="none" strike="noStrike" cap="none" dirty="0">
                  <a:solidFill>
                    <a:schemeClr val="lt1"/>
                  </a:solidFill>
                  <a:latin typeface="Arial"/>
                  <a:ea typeface="Arial"/>
                  <a:cs typeface="Arial"/>
                  <a:sym typeface="Arial"/>
                </a:rPr>
                <a:t>(December </a:t>
              </a:r>
              <a:r>
                <a:rPr lang="en-GB" sz="800" i="1" dirty="0">
                  <a:solidFill>
                    <a:schemeClr val="lt1"/>
                  </a:solidFill>
                </a:rPr>
                <a:t>2023)</a:t>
              </a:r>
              <a:endParaRPr sz="800" b="0" i="1" u="none" strike="noStrike" cap="none" dirty="0">
                <a:solidFill>
                  <a:schemeClr val="lt1"/>
                </a:solidFill>
                <a:latin typeface="Arial"/>
                <a:ea typeface="Arial"/>
                <a:cs typeface="Arial"/>
                <a:sym typeface="Arial"/>
              </a:endParaRPr>
            </a:p>
          </p:txBody>
        </p:sp>
      </p:grpSp>
      <p:sp>
        <p:nvSpPr>
          <p:cNvPr id="33" name="Google Shape;185;p37">
            <a:extLst>
              <a:ext uri="{FF2B5EF4-FFF2-40B4-BE49-F238E27FC236}">
                <a16:creationId xmlns:a16="http://schemas.microsoft.com/office/drawing/2014/main" id="{4E6F972E-847C-2281-761C-05B73BDA68C6}"/>
              </a:ext>
            </a:extLst>
          </p:cNvPr>
          <p:cNvSpPr/>
          <p:nvPr/>
        </p:nvSpPr>
        <p:spPr>
          <a:xfrm>
            <a:off x="2939852" y="1686117"/>
            <a:ext cx="3897134" cy="415188"/>
          </a:xfrm>
          <a:prstGeom prst="rect">
            <a:avLst/>
          </a:prstGeom>
          <a:solidFill>
            <a:srgbClr val="1E35B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Accelerate Programme - Cohort </a:t>
            </a:r>
            <a:r>
              <a:rPr lang="en-GB" sz="1400" b="1" dirty="0">
                <a:solidFill>
                  <a:schemeClr val="lt1"/>
                </a:solidFill>
              </a:rPr>
              <a:t>6</a:t>
            </a:r>
            <a:endParaRPr lang="en-GB" b="1" i="0" u="none" strike="noStrike" cap="none" dirty="0">
              <a:solidFill>
                <a:schemeClr val="lt1"/>
              </a:solidFill>
              <a:latin typeface="Arial"/>
              <a:ea typeface="Arial"/>
              <a:cs typeface="Arial"/>
            </a:endParaRPr>
          </a:p>
        </p:txBody>
      </p:sp>
      <p:sp>
        <p:nvSpPr>
          <p:cNvPr id="34" name="Google Shape;187;p37">
            <a:extLst>
              <a:ext uri="{FF2B5EF4-FFF2-40B4-BE49-F238E27FC236}">
                <a16:creationId xmlns:a16="http://schemas.microsoft.com/office/drawing/2014/main" id="{267C0E0D-EEDE-C3B9-446E-DC89E3DA2BFD}"/>
              </a:ext>
            </a:extLst>
          </p:cNvPr>
          <p:cNvSpPr/>
          <p:nvPr/>
        </p:nvSpPr>
        <p:spPr>
          <a:xfrm>
            <a:off x="7975384" y="5104127"/>
            <a:ext cx="1334972" cy="885813"/>
          </a:xfrm>
          <a:prstGeom prst="rect">
            <a:avLst/>
          </a:prstGeom>
          <a:solidFill>
            <a:srgbClr val="262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en-GB" sz="11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lt1"/>
                </a:solidFill>
                <a:latin typeface="Arial"/>
                <a:ea typeface="Arial"/>
                <a:cs typeface="Arial"/>
                <a:sym typeface="Arial"/>
              </a:rPr>
              <a:t>1-1 Coaching</a:t>
            </a:r>
            <a:endParaRPr sz="11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800" b="0" i="1" u="none" strike="noStrike" cap="none" dirty="0">
                <a:solidFill>
                  <a:schemeClr val="lt1"/>
                </a:solidFill>
                <a:latin typeface="Arial"/>
                <a:ea typeface="Arial"/>
                <a:cs typeface="Arial"/>
                <a:sym typeface="Arial"/>
              </a:rPr>
              <a:t>(Optional)</a:t>
            </a:r>
            <a:endParaRPr sz="800" b="0" i="1" u="none" strike="noStrike" cap="none" dirty="0">
              <a:solidFill>
                <a:schemeClr val="lt1"/>
              </a:solidFill>
              <a:latin typeface="Arial"/>
              <a:ea typeface="Arial"/>
              <a:cs typeface="Arial"/>
              <a:sym typeface="Arial"/>
            </a:endParaRPr>
          </a:p>
          <a:p>
            <a:pPr algn="ctr">
              <a:buSzPts val="800"/>
            </a:pPr>
            <a:r>
              <a:rPr lang="en-GB" sz="800" dirty="0">
                <a:solidFill>
                  <a:schemeClr val="lt1"/>
                </a:solidFill>
              </a:rPr>
              <a:t> March</a:t>
            </a:r>
            <a:r>
              <a:rPr lang="en-GB" sz="800" i="1" dirty="0">
                <a:solidFill>
                  <a:schemeClr val="lt1"/>
                </a:solidFill>
              </a:rPr>
              <a:t> </a:t>
            </a:r>
            <a:r>
              <a:rPr lang="en-GB" sz="800" b="0" i="1" u="none" strike="noStrike" cap="none" dirty="0">
                <a:solidFill>
                  <a:schemeClr val="lt1"/>
                </a:solidFill>
                <a:latin typeface="Arial"/>
                <a:ea typeface="Arial"/>
                <a:cs typeface="Arial"/>
                <a:sym typeface="Arial"/>
              </a:rPr>
              <a:t>onwards</a:t>
            </a:r>
            <a:endParaRPr sz="800" b="0" i="1" u="none" strike="noStrike" cap="none" dirty="0">
              <a:solidFill>
                <a:schemeClr val="lt1"/>
              </a:solidFill>
              <a:latin typeface="Arial"/>
              <a:ea typeface="Arial"/>
              <a:cs typeface="Arial"/>
              <a:sym typeface="Arial"/>
            </a:endParaRPr>
          </a:p>
        </p:txBody>
      </p:sp>
      <p:sp>
        <p:nvSpPr>
          <p:cNvPr id="35" name="TextBox 34">
            <a:extLst>
              <a:ext uri="{FF2B5EF4-FFF2-40B4-BE49-F238E27FC236}">
                <a16:creationId xmlns:a16="http://schemas.microsoft.com/office/drawing/2014/main" id="{93A703F4-1948-20A2-BBAA-CE232FDAD8B7}"/>
              </a:ext>
            </a:extLst>
          </p:cNvPr>
          <p:cNvSpPr txBox="1"/>
          <p:nvPr/>
        </p:nvSpPr>
        <p:spPr>
          <a:xfrm>
            <a:off x="3456473" y="4142067"/>
            <a:ext cx="295533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solidFill>
                  <a:srgbClr val="FFFFFF"/>
                </a:solidFill>
              </a:rPr>
              <a:t>10:00 – 12:30​</a:t>
            </a:r>
            <a:endParaRPr lang="en-GB" dirty="0"/>
          </a:p>
        </p:txBody>
      </p:sp>
      <p:sp>
        <p:nvSpPr>
          <p:cNvPr id="36" name="Google Shape;373;p2">
            <a:extLst>
              <a:ext uri="{FF2B5EF4-FFF2-40B4-BE49-F238E27FC236}">
                <a16:creationId xmlns:a16="http://schemas.microsoft.com/office/drawing/2014/main" id="{1CA18058-B6A5-0167-B67A-DE307D06ACBC}"/>
              </a:ext>
            </a:extLst>
          </p:cNvPr>
          <p:cNvSpPr/>
          <p:nvPr/>
        </p:nvSpPr>
        <p:spPr>
          <a:xfrm>
            <a:off x="2339088" y="2785425"/>
            <a:ext cx="1373727" cy="1160388"/>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14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Authentic Leadership I</a:t>
            </a:r>
            <a:endParaRPr sz="14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000" b="1"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rPr>
              <a:t>18 January </a:t>
            </a:r>
            <a:r>
              <a:rPr lang="en-GB" sz="1000" dirty="0">
                <a:solidFill>
                  <a:schemeClr val="lt1"/>
                </a:solidFill>
                <a:latin typeface="Arial"/>
                <a:cs typeface="Arial"/>
                <a:sym typeface="Arial"/>
              </a:rPr>
              <a:t>2024</a:t>
            </a:r>
            <a:r>
              <a:rPr lang="en-GB" sz="1000" dirty="0">
                <a:solidFill>
                  <a:schemeClr val="lt1"/>
                </a:solidFill>
                <a:latin typeface="Arial"/>
                <a:ea typeface="Arial"/>
                <a:cs typeface="Arial"/>
                <a:sym typeface="Arial"/>
              </a:rPr>
              <a:t> </a:t>
            </a:r>
            <a:endParaRPr sz="10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000" b="0" i="0" u="none" strike="noStrike" cap="none" dirty="0">
                <a:solidFill>
                  <a:schemeClr val="lt1"/>
                </a:solidFill>
                <a:latin typeface="Arial"/>
                <a:ea typeface="Arial"/>
                <a:cs typeface="Arial"/>
                <a:sym typeface="Arial"/>
              </a:rPr>
              <a:t>10:00 - </a:t>
            </a:r>
            <a:r>
              <a:rPr lang="en-GB" sz="1000" dirty="0">
                <a:solidFill>
                  <a:schemeClr val="lt1"/>
                </a:solidFill>
                <a:latin typeface="Arial"/>
                <a:ea typeface="Arial"/>
                <a:cs typeface="Arial"/>
                <a:sym typeface="Arial"/>
              </a:rPr>
              <a:t>12:30</a:t>
            </a:r>
            <a:endParaRPr sz="1000" b="0" i="0" u="none" strike="noStrike" cap="none" dirty="0">
              <a:solidFill>
                <a:schemeClr val="lt1"/>
              </a:solidFill>
              <a:latin typeface="Arial"/>
              <a:ea typeface="Arial"/>
              <a:cs typeface="Arial"/>
            </a:endParaRPr>
          </a:p>
        </p:txBody>
      </p:sp>
      <p:sp>
        <p:nvSpPr>
          <p:cNvPr id="37" name="Google Shape;367;p2">
            <a:extLst>
              <a:ext uri="{FF2B5EF4-FFF2-40B4-BE49-F238E27FC236}">
                <a16:creationId xmlns:a16="http://schemas.microsoft.com/office/drawing/2014/main" id="{BA3B34CC-BF50-DF4D-ECDE-C4F60025AB77}"/>
              </a:ext>
            </a:extLst>
          </p:cNvPr>
          <p:cNvSpPr/>
          <p:nvPr/>
        </p:nvSpPr>
        <p:spPr>
          <a:xfrm>
            <a:off x="2335523" y="3999974"/>
            <a:ext cx="1368561" cy="1217038"/>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105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Authentic Leadership II</a:t>
            </a:r>
          </a:p>
          <a:p>
            <a:pPr algn="ctr">
              <a:buSzPts val="1400"/>
            </a:pPr>
            <a:endParaRPr lang="en-GB" sz="1050" dirty="0">
              <a:solidFill>
                <a:schemeClr val="lt1"/>
              </a:solidFill>
              <a:latin typeface="Arial"/>
              <a:ea typeface="Arial"/>
              <a:cs typeface="Arial"/>
            </a:endParaRPr>
          </a:p>
          <a:p>
            <a:pPr algn="ctr">
              <a:buSzPts val="1400"/>
            </a:pPr>
            <a:r>
              <a:rPr lang="en-GB" sz="1000" dirty="0">
                <a:solidFill>
                  <a:schemeClr val="lt1"/>
                </a:solidFill>
                <a:latin typeface="Arial"/>
                <a:ea typeface="Arial"/>
                <a:cs typeface="Arial"/>
              </a:rPr>
              <a:t>7 February 2024</a:t>
            </a:r>
          </a:p>
          <a:p>
            <a:pPr algn="ctr">
              <a:buSzPts val="1400"/>
            </a:pPr>
            <a:r>
              <a:rPr lang="en-GB" sz="1000" dirty="0">
                <a:solidFill>
                  <a:schemeClr val="lt1"/>
                </a:solidFill>
                <a:latin typeface="Arial"/>
                <a:ea typeface="Arial"/>
                <a:cs typeface="Arial"/>
              </a:rPr>
              <a:t>10:00 – 13:00</a:t>
            </a:r>
          </a:p>
        </p:txBody>
      </p:sp>
      <p:sp>
        <p:nvSpPr>
          <p:cNvPr id="38" name="Google Shape;370;p2">
            <a:extLst>
              <a:ext uri="{FF2B5EF4-FFF2-40B4-BE49-F238E27FC236}">
                <a16:creationId xmlns:a16="http://schemas.microsoft.com/office/drawing/2014/main" id="{D41F3365-55A5-CD1E-D36C-90235A534781}"/>
              </a:ext>
            </a:extLst>
          </p:cNvPr>
          <p:cNvSpPr/>
          <p:nvPr/>
        </p:nvSpPr>
        <p:spPr>
          <a:xfrm>
            <a:off x="3749986" y="2785425"/>
            <a:ext cx="1377087" cy="1160388"/>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1600" b="1" i="0" u="none" strike="noStrike" cap="none" dirty="0">
              <a:solidFill>
                <a:schemeClr val="lt1"/>
              </a:solidFill>
              <a:latin typeface="Arial"/>
              <a:ea typeface="Arial"/>
              <a:cs typeface="Arial"/>
              <a:sym typeface="Arial"/>
            </a:endParaRPr>
          </a:p>
          <a:p>
            <a:pPr algn="ctr">
              <a:buClr>
                <a:srgbClr val="000000"/>
              </a:buClr>
              <a:buSzPts val="1400"/>
            </a:pPr>
            <a:r>
              <a:rPr lang="en-GB" sz="1400" b="1" i="0" u="none" strike="noStrike" cap="none" dirty="0">
                <a:solidFill>
                  <a:schemeClr val="lt1"/>
                </a:solidFill>
                <a:latin typeface="Arial"/>
                <a:ea typeface="Arial"/>
                <a:cs typeface="Arial"/>
                <a:sym typeface="Arial"/>
              </a:rPr>
              <a:t>Your Career</a:t>
            </a:r>
            <a:r>
              <a:rPr lang="en-GB" sz="1400" b="1"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Your Way</a:t>
            </a:r>
            <a:endParaRPr sz="1400" b="0" i="0" u="none" strike="noStrike" cap="none" dirty="0">
              <a:solidFill>
                <a:schemeClr val="lt1"/>
              </a:solidFill>
              <a:latin typeface="Arial"/>
              <a:ea typeface="Arial"/>
              <a:cs typeface="Arial"/>
              <a:sym typeface="Arial"/>
            </a:endParaRPr>
          </a:p>
          <a:p>
            <a:pPr algn="ctr">
              <a:buClr>
                <a:srgbClr val="000000"/>
              </a:buClr>
              <a:buSzPts val="1100"/>
            </a:pPr>
            <a:endParaRPr sz="1100" b="0" i="0" u="none" strike="noStrike" cap="none" dirty="0">
              <a:solidFill>
                <a:srgbClr val="000000"/>
              </a:solidFill>
              <a:latin typeface="Arial"/>
              <a:ea typeface="Arial"/>
              <a:cs typeface="Arial"/>
              <a:sym typeface="Arial"/>
            </a:endParaRPr>
          </a:p>
          <a:p>
            <a:pPr algn="ctr">
              <a:buClr>
                <a:srgbClr val="000000"/>
              </a:buClr>
              <a:buSzPts val="1100"/>
            </a:pPr>
            <a:r>
              <a:rPr lang="en-GB" sz="900" dirty="0">
                <a:solidFill>
                  <a:schemeClr val="lt1"/>
                </a:solidFill>
              </a:rPr>
              <a:t>21st</a:t>
            </a:r>
            <a:r>
              <a:rPr lang="en-GB" sz="1000" dirty="0">
                <a:solidFill>
                  <a:schemeClr val="lt1"/>
                </a:solidFill>
              </a:rPr>
              <a:t> March</a:t>
            </a:r>
            <a:r>
              <a:rPr lang="en-GB" sz="1000" dirty="0">
                <a:solidFill>
                  <a:schemeClr val="lt1"/>
                </a:solidFill>
                <a:latin typeface="Arial"/>
                <a:ea typeface="Arial"/>
                <a:cs typeface="Arial"/>
                <a:sym typeface="Arial"/>
              </a:rPr>
              <a:t> 2024 </a:t>
            </a:r>
            <a:endParaRPr sz="1000" b="0" i="0" u="none" strike="noStrike" cap="none" dirty="0">
              <a:solidFill>
                <a:schemeClr val="lt1"/>
              </a:solidFill>
              <a:latin typeface="Arial"/>
              <a:ea typeface="Arial"/>
              <a:cs typeface="Arial"/>
              <a:sym typeface="Arial"/>
            </a:endParaRPr>
          </a:p>
          <a:p>
            <a:pPr algn="ctr">
              <a:buClr>
                <a:srgbClr val="000000"/>
              </a:buClr>
              <a:buSzPts val="1100"/>
            </a:pPr>
            <a:r>
              <a:rPr lang="en-GB" sz="1000" b="0" i="0" u="none" strike="noStrike" cap="none" dirty="0">
                <a:solidFill>
                  <a:schemeClr val="lt1"/>
                </a:solidFill>
                <a:latin typeface="Arial"/>
                <a:ea typeface="Arial"/>
                <a:cs typeface="Arial"/>
                <a:sym typeface="Arial"/>
              </a:rPr>
              <a:t>10:00 -</a:t>
            </a:r>
            <a:r>
              <a:rPr lang="en-GB" sz="1000" dirty="0">
                <a:solidFill>
                  <a:schemeClr val="lt1"/>
                </a:solidFill>
                <a:latin typeface="Arial"/>
                <a:ea typeface="Arial"/>
                <a:cs typeface="Arial"/>
                <a:sym typeface="Arial"/>
              </a:rPr>
              <a:t> 12:30</a:t>
            </a:r>
            <a:endParaRPr sz="1000" b="0" i="0" u="none" strike="noStrike" cap="none" dirty="0">
              <a:solidFill>
                <a:schemeClr val="lt1"/>
              </a:solidFill>
              <a:latin typeface="Arial"/>
              <a:ea typeface="Arial"/>
              <a:cs typeface="Arial"/>
              <a:sym typeface="Arial"/>
            </a:endParaRPr>
          </a:p>
        </p:txBody>
      </p:sp>
      <p:sp>
        <p:nvSpPr>
          <p:cNvPr id="39" name="Google Shape;371;p2">
            <a:extLst>
              <a:ext uri="{FF2B5EF4-FFF2-40B4-BE49-F238E27FC236}">
                <a16:creationId xmlns:a16="http://schemas.microsoft.com/office/drawing/2014/main" id="{3EAF8421-A8F3-E0BF-A3E9-6B9E9BA71EA8}"/>
              </a:ext>
            </a:extLst>
          </p:cNvPr>
          <p:cNvSpPr/>
          <p:nvPr/>
        </p:nvSpPr>
        <p:spPr>
          <a:xfrm>
            <a:off x="3761354" y="4000178"/>
            <a:ext cx="1365466" cy="1222318"/>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7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Strategic Networking</a:t>
            </a:r>
            <a:endParaRPr lang="en-GB"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800" b="0" i="0" u="none" strike="noStrike" cap="none" dirty="0">
              <a:solidFill>
                <a:srgbClr val="000000"/>
              </a:solidFill>
              <a:latin typeface="Arial"/>
              <a:ea typeface="Arial"/>
              <a:cs typeface="Arial"/>
              <a:sym typeface="Arial"/>
            </a:endParaRPr>
          </a:p>
          <a:p>
            <a:pPr algn="ctr">
              <a:buClr>
                <a:srgbClr val="000000"/>
              </a:buClr>
              <a:buSzPts val="1100"/>
            </a:pPr>
            <a:r>
              <a:rPr lang="en-GB" sz="1000" dirty="0">
                <a:solidFill>
                  <a:schemeClr val="lt1"/>
                </a:solidFill>
                <a:latin typeface="Arial"/>
                <a:cs typeface="Arial"/>
                <a:sym typeface="Arial"/>
              </a:rPr>
              <a:t> 10 </a:t>
            </a:r>
            <a:r>
              <a:rPr lang="en-GB" sz="1000" dirty="0">
                <a:solidFill>
                  <a:schemeClr val="lt1"/>
                </a:solidFill>
              </a:rPr>
              <a:t>April</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2024 </a:t>
            </a:r>
            <a:endParaRPr sz="1000" b="0"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latin typeface="Arial"/>
                <a:ea typeface="Arial"/>
                <a:cs typeface="Arial"/>
                <a:sym typeface="Arial"/>
              </a:rPr>
              <a:t>10:00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 12:30</a:t>
            </a:r>
            <a:endParaRPr sz="1100" b="0" i="0" u="none" strike="noStrike" cap="none" dirty="0">
              <a:solidFill>
                <a:schemeClr val="lt1"/>
              </a:solidFill>
              <a:latin typeface="Arial"/>
              <a:ea typeface="Arial"/>
              <a:cs typeface="Arial"/>
              <a:sym typeface="Arial"/>
            </a:endParaRPr>
          </a:p>
        </p:txBody>
      </p:sp>
      <p:sp>
        <p:nvSpPr>
          <p:cNvPr id="40" name="Google Shape;375;p2">
            <a:extLst>
              <a:ext uri="{FF2B5EF4-FFF2-40B4-BE49-F238E27FC236}">
                <a16:creationId xmlns:a16="http://schemas.microsoft.com/office/drawing/2014/main" id="{41BDA077-C977-E366-31C8-CC6D12E8B972}"/>
              </a:ext>
            </a:extLst>
          </p:cNvPr>
          <p:cNvSpPr/>
          <p:nvPr/>
        </p:nvSpPr>
        <p:spPr>
          <a:xfrm>
            <a:off x="5164848" y="2791898"/>
            <a:ext cx="1358342" cy="1389339"/>
          </a:xfrm>
          <a:prstGeom prst="rect">
            <a:avLst/>
          </a:prstGeom>
          <a:solidFill>
            <a:srgbClr val="54A6F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5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Role-Model Event</a:t>
            </a:r>
            <a:endParaRPr sz="1400" b="0" i="0" u="none" strike="noStrike" cap="none" dirty="0">
              <a:solidFill>
                <a:schemeClr val="lt1"/>
              </a:solidFill>
              <a:latin typeface="Arial"/>
              <a:ea typeface="Arial"/>
              <a:cs typeface="Arial"/>
              <a:sym typeface="Arial"/>
            </a:endParaRPr>
          </a:p>
          <a:p>
            <a:pPr algn="ctr">
              <a:buClr>
                <a:srgbClr val="000000"/>
              </a:buClr>
              <a:buSzPts val="1100"/>
            </a:pPr>
            <a:endParaRPr sz="1100" b="0"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rPr>
              <a:t>16 May </a:t>
            </a:r>
            <a:r>
              <a:rPr lang="en-GB" sz="1000" dirty="0">
                <a:solidFill>
                  <a:schemeClr val="lt1"/>
                </a:solidFill>
                <a:latin typeface="Arial"/>
                <a:cs typeface="Arial"/>
                <a:sym typeface="Arial"/>
              </a:rPr>
              <a:t>2024</a:t>
            </a:r>
            <a:r>
              <a:rPr lang="en-GB" sz="1000" dirty="0">
                <a:solidFill>
                  <a:schemeClr val="lt1"/>
                </a:solidFill>
                <a:latin typeface="Arial"/>
                <a:ea typeface="Arial"/>
                <a:cs typeface="Arial"/>
                <a:sym typeface="Arial"/>
              </a:rPr>
              <a:t> </a:t>
            </a:r>
            <a:endParaRPr sz="1000" b="0"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latin typeface="Arial"/>
                <a:ea typeface="Arial"/>
                <a:cs typeface="Arial"/>
                <a:sym typeface="Arial"/>
              </a:rPr>
              <a:t>09:00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 12:30</a:t>
            </a:r>
            <a:endParaRPr sz="1000" b="0" i="0" u="none" strike="noStrike" cap="none" dirty="0">
              <a:solidFill>
                <a:schemeClr val="lt1"/>
              </a:solidFill>
              <a:latin typeface="Arial"/>
              <a:ea typeface="Arial"/>
              <a:cs typeface="Arial"/>
              <a:sym typeface="Arial"/>
            </a:endParaRPr>
          </a:p>
        </p:txBody>
      </p:sp>
      <p:sp>
        <p:nvSpPr>
          <p:cNvPr id="41" name="Google Shape;382;p2">
            <a:extLst>
              <a:ext uri="{FF2B5EF4-FFF2-40B4-BE49-F238E27FC236}">
                <a16:creationId xmlns:a16="http://schemas.microsoft.com/office/drawing/2014/main" id="{EEAD5A37-F366-7F46-6FB2-A2B099FA749F}"/>
              </a:ext>
            </a:extLst>
          </p:cNvPr>
          <p:cNvSpPr/>
          <p:nvPr/>
        </p:nvSpPr>
        <p:spPr>
          <a:xfrm>
            <a:off x="5168349" y="4241548"/>
            <a:ext cx="1370448" cy="1754360"/>
          </a:xfrm>
          <a:prstGeom prst="rect">
            <a:avLst/>
          </a:prstGeom>
          <a:solidFill>
            <a:srgbClr val="54A6F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Sponsors</a:t>
            </a:r>
            <a:endParaRPr sz="1400" b="0" i="0" u="none" strike="noStrike" cap="none" dirty="0">
              <a:solidFill>
                <a:schemeClr val="lt1"/>
              </a:solidFill>
              <a:latin typeface="Arial"/>
              <a:ea typeface="Arial"/>
              <a:cs typeface="Arial"/>
              <a:sym typeface="Arial"/>
            </a:endParaRPr>
          </a:p>
          <a:p>
            <a:pPr algn="ctr">
              <a:buClr>
                <a:srgbClr val="000000"/>
              </a:buClr>
              <a:buSzPts val="1400"/>
              <a:buFont typeface="Arial"/>
            </a:pPr>
            <a:r>
              <a:rPr lang="en-GB" sz="1400" b="1" dirty="0">
                <a:solidFill>
                  <a:schemeClr val="lt1"/>
                </a:solidFill>
                <a:latin typeface="Arial"/>
                <a:ea typeface="Arial"/>
                <a:cs typeface="Arial"/>
                <a:sym typeface="Arial"/>
              </a:rPr>
              <a:t> </a:t>
            </a:r>
            <a:r>
              <a:rPr lang="en-GB" sz="1400" b="1" i="0" u="none" strike="noStrike" cap="none" dirty="0">
                <a:solidFill>
                  <a:schemeClr val="lt1"/>
                </a:solidFill>
                <a:latin typeface="Arial"/>
                <a:ea typeface="Arial"/>
                <a:cs typeface="Arial"/>
                <a:sym typeface="Arial"/>
              </a:rPr>
              <a:t>Event</a:t>
            </a:r>
            <a:endParaRPr sz="1400" b="0" i="0" u="none" strike="noStrike" cap="none" dirty="0">
              <a:solidFill>
                <a:schemeClr val="lt1"/>
              </a:solidFill>
              <a:latin typeface="Arial"/>
              <a:ea typeface="Arial"/>
              <a:cs typeface="Arial"/>
            </a:endParaRPr>
          </a:p>
          <a:p>
            <a:pPr algn="ctr">
              <a:buClr>
                <a:srgbClr val="000000"/>
              </a:buClr>
              <a:buSzPts val="1100"/>
            </a:pPr>
            <a:endParaRPr sz="1400" b="0" i="0" u="none" strike="noStrike" cap="none" dirty="0">
              <a:solidFill>
                <a:srgbClr val="000000"/>
              </a:solidFill>
              <a:latin typeface="Arial"/>
              <a:ea typeface="Arial"/>
              <a:cs typeface="Arial"/>
              <a:sym typeface="Arial"/>
            </a:endParaRPr>
          </a:p>
          <a:p>
            <a:pPr algn="ctr">
              <a:buClr>
                <a:srgbClr val="000000"/>
              </a:buClr>
              <a:buSzPts val="1100"/>
            </a:pPr>
            <a:r>
              <a:rPr lang="en-GB" sz="1000" dirty="0">
                <a:solidFill>
                  <a:schemeClr val="lt1"/>
                </a:solidFill>
              </a:rPr>
              <a:t>16 May 2024</a:t>
            </a:r>
            <a:r>
              <a:rPr lang="en-GB" sz="1000" dirty="0">
                <a:solidFill>
                  <a:schemeClr val="lt1"/>
                </a:solidFill>
                <a:latin typeface="Arial"/>
                <a:ea typeface="Arial"/>
                <a:cs typeface="Arial"/>
                <a:sym typeface="Arial"/>
              </a:rPr>
              <a:t>  </a:t>
            </a:r>
            <a:endParaRPr sz="1000" b="0"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latin typeface="Arial"/>
                <a:ea typeface="Arial"/>
                <a:cs typeface="Arial"/>
                <a:sym typeface="Arial"/>
              </a:rPr>
              <a:t>09:00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 12:30</a:t>
            </a:r>
            <a:endParaRPr sz="1000" b="0" i="0" u="none" strike="noStrike" cap="none" dirty="0">
              <a:solidFill>
                <a:schemeClr val="lt1"/>
              </a:solidFill>
              <a:latin typeface="Arial"/>
              <a:ea typeface="Arial"/>
              <a:cs typeface="Arial"/>
              <a:sym typeface="Arial"/>
            </a:endParaRPr>
          </a:p>
        </p:txBody>
      </p:sp>
      <p:sp>
        <p:nvSpPr>
          <p:cNvPr id="42" name="Google Shape;368;p2">
            <a:extLst>
              <a:ext uri="{FF2B5EF4-FFF2-40B4-BE49-F238E27FC236}">
                <a16:creationId xmlns:a16="http://schemas.microsoft.com/office/drawing/2014/main" id="{4736F6A0-3CCB-B4A7-86F7-D30385B2246C}"/>
              </a:ext>
            </a:extLst>
          </p:cNvPr>
          <p:cNvSpPr/>
          <p:nvPr/>
        </p:nvSpPr>
        <p:spPr>
          <a:xfrm>
            <a:off x="6579562" y="2781300"/>
            <a:ext cx="1345663" cy="1412671"/>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pPr>
            <a:r>
              <a:rPr lang="en-GB" sz="1400" b="1" i="0" u="none" strike="noStrike" cap="none" dirty="0">
                <a:solidFill>
                  <a:schemeClr val="lt1"/>
                </a:solidFill>
                <a:latin typeface="Arial"/>
                <a:ea typeface="Arial"/>
                <a:cs typeface="Arial"/>
                <a:sym typeface="Arial"/>
              </a:rPr>
              <a:t>Myths of Politics &amp; Power</a:t>
            </a:r>
            <a:r>
              <a:rPr lang="en-GB" sz="1400" b="1" dirty="0">
                <a:solidFill>
                  <a:schemeClr val="lt1"/>
                </a:solidFill>
                <a:latin typeface="Arial"/>
                <a:ea typeface="Arial"/>
                <a:cs typeface="Arial"/>
                <a:sym typeface="Arial"/>
              </a:rPr>
              <a:t> </a:t>
            </a:r>
            <a:endParaRPr lang="en-GB" sz="1400" b="0" i="0" u="none" strike="noStrike" cap="none" dirty="0">
              <a:solidFill>
                <a:srgbClr val="000000"/>
              </a:solidFill>
              <a:latin typeface="Arial"/>
              <a:ea typeface="Arial"/>
              <a:cs typeface="Arial"/>
              <a:sym typeface="Arial"/>
            </a:endParaRPr>
          </a:p>
          <a:p>
            <a:pPr algn="ctr">
              <a:buClr>
                <a:schemeClr val="dk1"/>
              </a:buClr>
              <a:buSzPts val="1100"/>
            </a:pPr>
            <a:r>
              <a:rPr lang="en-GB" sz="1000" dirty="0">
                <a:solidFill>
                  <a:schemeClr val="lt1"/>
                </a:solidFill>
              </a:rPr>
              <a:t>5th June 2024</a:t>
            </a:r>
            <a:endParaRPr lang="en-GB" sz="1000" b="0"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latin typeface="Arial"/>
                <a:ea typeface="Arial"/>
                <a:cs typeface="Arial"/>
                <a:sym typeface="Arial"/>
              </a:rPr>
              <a:t>10:00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 12:30</a:t>
            </a:r>
            <a:endParaRPr lang="en-GB" sz="1000" b="0" i="0" u="none" strike="noStrike" cap="none" dirty="0">
              <a:solidFill>
                <a:schemeClr val="lt1"/>
              </a:solidFill>
              <a:latin typeface="Arial"/>
              <a:ea typeface="Arial"/>
              <a:cs typeface="Arial"/>
            </a:endParaRPr>
          </a:p>
        </p:txBody>
      </p:sp>
      <p:sp>
        <p:nvSpPr>
          <p:cNvPr id="43" name="Google Shape;374;p2">
            <a:extLst>
              <a:ext uri="{FF2B5EF4-FFF2-40B4-BE49-F238E27FC236}">
                <a16:creationId xmlns:a16="http://schemas.microsoft.com/office/drawing/2014/main" id="{EC8DA5FD-4FEE-BD88-7D96-8E23915111F8}"/>
              </a:ext>
            </a:extLst>
          </p:cNvPr>
          <p:cNvSpPr/>
          <p:nvPr/>
        </p:nvSpPr>
        <p:spPr>
          <a:xfrm>
            <a:off x="6578615" y="4239656"/>
            <a:ext cx="1343168" cy="1756251"/>
          </a:xfrm>
          <a:prstGeom prst="rect">
            <a:avLst/>
          </a:prstGeom>
          <a:solidFill>
            <a:srgbClr val="A1A7A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Leadership Readiness</a:t>
            </a:r>
            <a:endParaRPr sz="14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Arial"/>
              <a:ea typeface="Arial"/>
              <a:cs typeface="Arial"/>
              <a:sym typeface="Arial"/>
            </a:endParaRPr>
          </a:p>
          <a:p>
            <a:pPr algn="ctr">
              <a:buClr>
                <a:srgbClr val="000000"/>
              </a:buClr>
              <a:buSzPts val="1100"/>
            </a:pPr>
            <a:r>
              <a:rPr lang="en-GB" sz="1000" dirty="0">
                <a:solidFill>
                  <a:schemeClr val="lt1"/>
                </a:solidFill>
                <a:latin typeface="Arial"/>
                <a:ea typeface="Arial"/>
                <a:cs typeface="Arial"/>
              </a:rPr>
              <a:t>25th June 2024</a:t>
            </a:r>
            <a:endParaRPr lang="en-GB" sz="1000" b="0" i="0" u="none" strike="noStrike" cap="none" dirty="0">
              <a:solidFill>
                <a:schemeClr val="lt1"/>
              </a:solidFill>
              <a:latin typeface="Arial"/>
              <a:ea typeface="Arial"/>
              <a:cs typeface="Arial"/>
            </a:endParaRPr>
          </a:p>
          <a:p>
            <a:pPr marL="0" marR="0" lvl="0" indent="0" algn="ctr" rtl="0">
              <a:lnSpc>
                <a:spcPct val="100000"/>
              </a:lnSpc>
              <a:spcBef>
                <a:spcPts val="0"/>
              </a:spcBef>
              <a:spcAft>
                <a:spcPts val="0"/>
              </a:spcAft>
              <a:buClr>
                <a:srgbClr val="000000"/>
              </a:buClr>
              <a:buSzPts val="1100"/>
              <a:buFont typeface="Arial"/>
              <a:buNone/>
            </a:pPr>
            <a:r>
              <a:rPr lang="en-GB" sz="1000" b="0" i="0" u="none" strike="noStrike" cap="none" dirty="0">
                <a:solidFill>
                  <a:schemeClr val="lt1"/>
                </a:solidFill>
                <a:latin typeface="Arial"/>
                <a:ea typeface="Arial"/>
                <a:cs typeface="Arial"/>
                <a:sym typeface="Arial"/>
              </a:rPr>
              <a:t>10:00 -</a:t>
            </a:r>
            <a:r>
              <a:rPr lang="en-GB" sz="1000" dirty="0">
                <a:solidFill>
                  <a:schemeClr val="lt1"/>
                </a:solidFill>
                <a:latin typeface="Arial"/>
                <a:ea typeface="Arial"/>
                <a:cs typeface="Arial"/>
                <a:sym typeface="Arial"/>
              </a:rPr>
              <a:t>13:00</a:t>
            </a:r>
            <a:endParaRPr sz="1000" b="0" i="0" u="none" strike="noStrike" cap="none" dirty="0">
              <a:solidFill>
                <a:schemeClr val="lt1"/>
              </a:solidFill>
              <a:latin typeface="Arial"/>
              <a:ea typeface="Arial"/>
              <a:cs typeface="Arial"/>
              <a:sym typeface="Arial"/>
            </a:endParaRPr>
          </a:p>
        </p:txBody>
      </p:sp>
      <p:sp>
        <p:nvSpPr>
          <p:cNvPr id="44" name="Google Shape;366;p2">
            <a:extLst>
              <a:ext uri="{FF2B5EF4-FFF2-40B4-BE49-F238E27FC236}">
                <a16:creationId xmlns:a16="http://schemas.microsoft.com/office/drawing/2014/main" id="{3304E8D9-03B9-2F7D-A285-F2D6574EC870}"/>
              </a:ext>
            </a:extLst>
          </p:cNvPr>
          <p:cNvSpPr/>
          <p:nvPr/>
        </p:nvSpPr>
        <p:spPr>
          <a:xfrm>
            <a:off x="962538" y="2781300"/>
            <a:ext cx="1335923" cy="1399937"/>
          </a:xfrm>
          <a:prstGeom prst="rect">
            <a:avLst/>
          </a:prstGeom>
          <a:solidFill>
            <a:srgbClr val="54A6F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400"/>
              <a:buFont typeface="Arial"/>
            </a:pPr>
            <a:endParaRPr lang="en-GB" sz="1100" b="1" dirty="0">
              <a:solidFill>
                <a:schemeClr val="lt1"/>
              </a:solidFill>
              <a:latin typeface="Arial"/>
              <a:ea typeface="Arial"/>
              <a:cs typeface="Arial"/>
              <a:sym typeface="Arial"/>
            </a:endParaRPr>
          </a:p>
          <a:p>
            <a:pPr algn="ctr">
              <a:buClr>
                <a:srgbClr val="000000"/>
              </a:buClr>
              <a:buSzPts val="1400"/>
              <a:buFont typeface="Arial"/>
            </a:pPr>
            <a:r>
              <a:rPr lang="en-GB" sz="1400" b="1" dirty="0">
                <a:solidFill>
                  <a:schemeClr val="lt1"/>
                </a:solidFill>
                <a:latin typeface="Arial"/>
                <a:ea typeface="Arial"/>
                <a:cs typeface="Arial"/>
                <a:sym typeface="Arial"/>
              </a:rPr>
              <a:t>Delegate</a:t>
            </a:r>
            <a:endParaRPr lang="en-US" sz="1400" dirty="0">
              <a:solidFill>
                <a:schemeClr val="lt1"/>
              </a:solidFill>
              <a:latin typeface="Arial"/>
              <a:ea typeface="Arial"/>
              <a:cs typeface="Arial"/>
            </a:endParaRPr>
          </a:p>
          <a:p>
            <a:pPr algn="ctr">
              <a:buSzPts val="1400"/>
              <a:buFont typeface="Arial"/>
            </a:pPr>
            <a:r>
              <a:rPr lang="en-GB" sz="1400" b="1" i="0" u="none" strike="noStrike" cap="none" dirty="0">
                <a:solidFill>
                  <a:schemeClr val="lt1"/>
                </a:solidFill>
                <a:latin typeface="Arial"/>
                <a:ea typeface="Arial"/>
                <a:cs typeface="Arial"/>
                <a:sym typeface="Arial"/>
              </a:rPr>
              <a:t>Launch Event</a:t>
            </a:r>
            <a:endParaRPr sz="1400" b="0" i="0" u="none" strike="noStrike" cap="none" dirty="0">
              <a:solidFill>
                <a:schemeClr val="lt1"/>
              </a:solidFill>
              <a:latin typeface="Arial"/>
              <a:ea typeface="Arial"/>
              <a:cs typeface="Arial"/>
            </a:endParaRPr>
          </a:p>
          <a:p>
            <a:pPr algn="ctr">
              <a:buClr>
                <a:srgbClr val="000000"/>
              </a:buClr>
              <a:buSzPts val="1100"/>
            </a:pPr>
            <a:endParaRPr sz="1100" b="0" i="0" u="none" strike="noStrike" cap="none" dirty="0">
              <a:solidFill>
                <a:srgbClr val="000000"/>
              </a:solidFill>
              <a:latin typeface="Arial"/>
              <a:ea typeface="Arial"/>
              <a:cs typeface="Arial"/>
              <a:sym typeface="Arial"/>
            </a:endParaRPr>
          </a:p>
          <a:p>
            <a:pPr algn="ctr">
              <a:buClr>
                <a:srgbClr val="000000"/>
              </a:buClr>
              <a:buSzPts val="1100"/>
            </a:pPr>
            <a:r>
              <a:rPr lang="en-GB" sz="1000" dirty="0">
                <a:solidFill>
                  <a:schemeClr val="lt1"/>
                </a:solidFill>
              </a:rPr>
              <a:t>7 December</a:t>
            </a:r>
            <a:r>
              <a:rPr lang="en-GB" sz="1000" b="0" i="0" u="none" strike="noStrike" cap="none" dirty="0">
                <a:solidFill>
                  <a:schemeClr val="lt1"/>
                </a:solidFill>
                <a:latin typeface="Arial"/>
                <a:ea typeface="Arial"/>
                <a:cs typeface="Arial"/>
                <a:sym typeface="Arial"/>
              </a:rPr>
              <a:t> 2023</a:t>
            </a:r>
            <a:endParaRPr sz="10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000" dirty="0">
                <a:solidFill>
                  <a:schemeClr val="lt1"/>
                </a:solidFill>
                <a:latin typeface="Arial"/>
                <a:ea typeface="Arial"/>
                <a:cs typeface="Arial"/>
                <a:sym typeface="Arial"/>
              </a:rPr>
              <a:t>09:00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11:00</a:t>
            </a:r>
            <a:endParaRPr sz="1000" b="0" i="0" u="none" strike="noStrike" cap="none" dirty="0">
              <a:solidFill>
                <a:schemeClr val="lt1"/>
              </a:solidFill>
              <a:latin typeface="Arial"/>
              <a:ea typeface="Arial"/>
              <a:cs typeface="Arial"/>
              <a:sym typeface="Arial"/>
            </a:endParaRPr>
          </a:p>
        </p:txBody>
      </p:sp>
      <p:sp>
        <p:nvSpPr>
          <p:cNvPr id="45" name="Google Shape;381;p2">
            <a:extLst>
              <a:ext uri="{FF2B5EF4-FFF2-40B4-BE49-F238E27FC236}">
                <a16:creationId xmlns:a16="http://schemas.microsoft.com/office/drawing/2014/main" id="{0058D9B4-ED7D-6AD3-51E9-47ED8ED74CC8}"/>
              </a:ext>
            </a:extLst>
          </p:cNvPr>
          <p:cNvSpPr/>
          <p:nvPr/>
        </p:nvSpPr>
        <p:spPr>
          <a:xfrm>
            <a:off x="959649" y="4251809"/>
            <a:ext cx="1339630" cy="1738132"/>
          </a:xfrm>
          <a:prstGeom prst="rect">
            <a:avLst/>
          </a:prstGeom>
          <a:solidFill>
            <a:srgbClr val="54A6F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GB" sz="11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lt1"/>
                </a:solidFill>
                <a:latin typeface="Arial"/>
                <a:ea typeface="Arial"/>
                <a:cs typeface="Arial"/>
                <a:sym typeface="Arial"/>
              </a:rPr>
              <a:t>Sponsors Launch Event</a:t>
            </a:r>
            <a:endParaRPr sz="1400" b="0" i="0" u="none" strike="noStrike" cap="none" dirty="0">
              <a:solidFill>
                <a:schemeClr val="lt1"/>
              </a:solidFill>
              <a:latin typeface="Arial"/>
              <a:ea typeface="Arial"/>
              <a:cs typeface="Arial"/>
              <a:sym typeface="Arial"/>
            </a:endParaRPr>
          </a:p>
          <a:p>
            <a:pPr algn="ctr">
              <a:buClr>
                <a:srgbClr val="000000"/>
              </a:buClr>
              <a:buSzPts val="1100"/>
            </a:pPr>
            <a:endParaRPr sz="1400" b="0" i="0" u="none" strike="noStrike" cap="none" dirty="0">
              <a:solidFill>
                <a:srgbClr val="000000"/>
              </a:solidFill>
              <a:latin typeface="Arial"/>
              <a:ea typeface="Arial"/>
              <a:cs typeface="Arial"/>
              <a:sym typeface="Arial"/>
            </a:endParaRPr>
          </a:p>
          <a:p>
            <a:pPr algn="ctr">
              <a:buClr>
                <a:srgbClr val="000000"/>
              </a:buClr>
              <a:buSzPts val="1100"/>
            </a:pPr>
            <a:r>
              <a:rPr lang="en-GB" sz="1000" dirty="0">
                <a:solidFill>
                  <a:schemeClr val="lt1"/>
                </a:solidFill>
              </a:rPr>
              <a:t>7 December </a:t>
            </a:r>
            <a:r>
              <a:rPr lang="en-GB" sz="1000" dirty="0">
                <a:solidFill>
                  <a:schemeClr val="lt1"/>
                </a:solidFill>
                <a:latin typeface="Arial"/>
                <a:cs typeface="Arial"/>
                <a:sym typeface="Arial"/>
              </a:rPr>
              <a:t>2023</a:t>
            </a:r>
            <a:endParaRPr lang="en-GB" sz="1000" dirty="0">
              <a:solidFill>
                <a:schemeClr val="lt1"/>
              </a:solidFill>
              <a:latin typeface="Arial"/>
              <a:cs typeface="Arial"/>
            </a:endParaRPr>
          </a:p>
          <a:p>
            <a:pPr algn="ctr">
              <a:buSzPts val="1100"/>
            </a:pPr>
            <a:r>
              <a:rPr lang="en-GB" sz="1000" dirty="0">
                <a:solidFill>
                  <a:schemeClr val="lt1"/>
                </a:solidFill>
                <a:latin typeface="Arial"/>
                <a:cs typeface="Arial"/>
                <a:sym typeface="Arial"/>
              </a:rPr>
              <a:t>11:30</a:t>
            </a:r>
            <a:r>
              <a:rPr lang="en-GB" sz="1000" b="0" i="0" u="none" strike="noStrike" cap="none" dirty="0">
                <a:solidFill>
                  <a:schemeClr val="lt1"/>
                </a:solidFill>
                <a:latin typeface="Arial"/>
                <a:ea typeface="Arial"/>
                <a:cs typeface="Arial"/>
                <a:sym typeface="Arial"/>
              </a:rPr>
              <a:t> -</a:t>
            </a:r>
            <a:r>
              <a:rPr lang="en-GB" sz="1000" dirty="0">
                <a:solidFill>
                  <a:schemeClr val="lt1"/>
                </a:solidFill>
                <a:latin typeface="Arial"/>
                <a:ea typeface="Arial"/>
                <a:cs typeface="Arial"/>
                <a:sym typeface="Arial"/>
              </a:rPr>
              <a:t> 12:30</a:t>
            </a:r>
            <a:endParaRPr sz="1000" b="0" i="0" u="none" strike="noStrike" cap="none" dirty="0">
              <a:solidFill>
                <a:schemeClr val="lt1"/>
              </a:solidFill>
              <a:latin typeface="Arial"/>
              <a:ea typeface="Arial"/>
              <a:cs typeface="Arial"/>
            </a:endParaRPr>
          </a:p>
        </p:txBody>
      </p:sp>
      <p:sp>
        <p:nvSpPr>
          <p:cNvPr id="46" name="Google Shape;176;p37">
            <a:extLst>
              <a:ext uri="{FF2B5EF4-FFF2-40B4-BE49-F238E27FC236}">
                <a16:creationId xmlns:a16="http://schemas.microsoft.com/office/drawing/2014/main" id="{6F23BC34-68B4-D4E9-5E7E-C9BFC2520C16}"/>
              </a:ext>
            </a:extLst>
          </p:cNvPr>
          <p:cNvSpPr/>
          <p:nvPr/>
        </p:nvSpPr>
        <p:spPr>
          <a:xfrm>
            <a:off x="3760528" y="5265048"/>
            <a:ext cx="1366292" cy="730860"/>
          </a:xfrm>
          <a:prstGeom prst="rect">
            <a:avLst/>
          </a:prstGeom>
          <a:solidFill>
            <a:srgbClr val="262626"/>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en-GB" sz="1100" b="1" i="0" u="none" strike="noStrike" cap="none" dirty="0">
              <a:solidFill>
                <a:schemeClr val="lt1"/>
              </a:solidFill>
              <a:latin typeface="Arial"/>
              <a:ea typeface="Arial"/>
              <a:cs typeface="Arial"/>
              <a:sym typeface="Arial"/>
            </a:endParaRPr>
          </a:p>
          <a:p>
            <a:pPr algn="ctr">
              <a:buClr>
                <a:srgbClr val="000000"/>
              </a:buClr>
              <a:buSzPts val="1100"/>
            </a:pPr>
            <a:r>
              <a:rPr lang="en-GB" sz="1100" b="1" i="0" u="none" strike="noStrike" cap="none" dirty="0">
                <a:solidFill>
                  <a:schemeClr val="lt1"/>
                </a:solidFill>
                <a:latin typeface="Arial"/>
                <a:ea typeface="Arial"/>
                <a:cs typeface="Arial"/>
                <a:sym typeface="Arial"/>
              </a:rPr>
              <a:t>Action Learning</a:t>
            </a:r>
            <a:r>
              <a:rPr lang="en-GB" sz="1100" b="1" dirty="0">
                <a:solidFill>
                  <a:schemeClr val="lt1"/>
                </a:solidFill>
                <a:latin typeface="Arial"/>
                <a:ea typeface="Arial"/>
                <a:cs typeface="Arial"/>
                <a:sym typeface="Arial"/>
              </a:rPr>
              <a:t> </a:t>
            </a:r>
            <a:endParaRPr lang="en-GB" sz="1100" b="1" i="0" u="none" strike="noStrike" cap="none" dirty="0">
              <a:solidFill>
                <a:schemeClr val="lt1"/>
              </a:solidFill>
              <a:latin typeface="Arial"/>
              <a:ea typeface="Arial"/>
              <a:cs typeface="Arial"/>
            </a:endParaRPr>
          </a:p>
          <a:p>
            <a:pPr algn="ctr">
              <a:buSzPts val="800"/>
            </a:pPr>
            <a:endParaRPr sz="200" b="0" i="0" u="none" strike="noStrike" cap="none" dirty="0">
              <a:solidFill>
                <a:srgbClr val="0072CE"/>
              </a:solidFill>
              <a:latin typeface="Arial"/>
              <a:ea typeface="Arial"/>
              <a:cs typeface="Arial"/>
              <a:sym typeface="Arial"/>
            </a:endParaRPr>
          </a:p>
          <a:p>
            <a:pPr algn="ctr">
              <a:buSzPts val="800"/>
            </a:pPr>
            <a:r>
              <a:rPr lang="en-GB" sz="900" dirty="0">
                <a:solidFill>
                  <a:schemeClr val="lt1"/>
                </a:solidFill>
              </a:rPr>
              <a:t>23rd April 2024</a:t>
            </a:r>
            <a:endParaRPr lang="en-GB" sz="900" dirty="0">
              <a:solidFill>
                <a:schemeClr val="lt1"/>
              </a:solidFill>
              <a:cs typeface="Arial"/>
            </a:endParaRPr>
          </a:p>
          <a:p>
            <a:pPr algn="ctr">
              <a:buSzPts val="800"/>
            </a:pPr>
            <a:r>
              <a:rPr lang="en-GB" sz="900" dirty="0">
                <a:solidFill>
                  <a:schemeClr val="lt1"/>
                </a:solidFill>
              </a:rPr>
              <a:t>10:00 – 13:00</a:t>
            </a:r>
            <a:endParaRPr sz="900" b="0" i="0" u="none" strike="noStrike" cap="none" dirty="0">
              <a:solidFill>
                <a:schemeClr val="lt1"/>
              </a:solidFill>
              <a:latin typeface="Arial"/>
              <a:ea typeface="Arial"/>
              <a:cs typeface="Arial"/>
            </a:endParaRPr>
          </a:p>
        </p:txBody>
      </p:sp>
      <p:pic>
        <p:nvPicPr>
          <p:cNvPr id="47" name="Graphic 46" descr="Monitor with solid fill">
            <a:extLst>
              <a:ext uri="{FF2B5EF4-FFF2-40B4-BE49-F238E27FC236}">
                <a16:creationId xmlns:a16="http://schemas.microsoft.com/office/drawing/2014/main" id="{542ECECD-10B2-C932-29C7-EEE114DA6A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4548" y="6480849"/>
            <a:ext cx="385015" cy="385015"/>
          </a:xfrm>
          <a:prstGeom prst="rect">
            <a:avLst/>
          </a:prstGeom>
        </p:spPr>
      </p:pic>
      <p:pic>
        <p:nvPicPr>
          <p:cNvPr id="48" name="Graphic 47" descr="Users outline">
            <a:extLst>
              <a:ext uri="{FF2B5EF4-FFF2-40B4-BE49-F238E27FC236}">
                <a16:creationId xmlns:a16="http://schemas.microsoft.com/office/drawing/2014/main" id="{2D8765E2-0F99-0E5F-B30C-A08BD236DC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23267" y="2772849"/>
            <a:ext cx="385016" cy="385016"/>
          </a:xfrm>
          <a:prstGeom prst="rect">
            <a:avLst/>
          </a:prstGeom>
        </p:spPr>
      </p:pic>
      <p:pic>
        <p:nvPicPr>
          <p:cNvPr id="49" name="Graphic 48" descr="Users outline">
            <a:extLst>
              <a:ext uri="{FF2B5EF4-FFF2-40B4-BE49-F238E27FC236}">
                <a16:creationId xmlns:a16="http://schemas.microsoft.com/office/drawing/2014/main" id="{37657F5D-BF6E-D69B-6400-F5B070E5B5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52015" y="4282128"/>
            <a:ext cx="385016" cy="385016"/>
          </a:xfrm>
          <a:prstGeom prst="rect">
            <a:avLst/>
          </a:prstGeom>
        </p:spPr>
      </p:pic>
      <p:pic>
        <p:nvPicPr>
          <p:cNvPr id="50" name="Graphic 49" descr="Users outline">
            <a:extLst>
              <a:ext uri="{FF2B5EF4-FFF2-40B4-BE49-F238E27FC236}">
                <a16:creationId xmlns:a16="http://schemas.microsoft.com/office/drawing/2014/main" id="{F1F65F70-DC5C-AD40-1ED8-37C1AA74DC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095" y="2763519"/>
            <a:ext cx="385016" cy="385016"/>
          </a:xfrm>
          <a:prstGeom prst="rect">
            <a:avLst/>
          </a:prstGeom>
        </p:spPr>
      </p:pic>
      <p:pic>
        <p:nvPicPr>
          <p:cNvPr id="51" name="Graphic 50" descr="Users outline">
            <a:extLst>
              <a:ext uri="{FF2B5EF4-FFF2-40B4-BE49-F238E27FC236}">
                <a16:creationId xmlns:a16="http://schemas.microsoft.com/office/drawing/2014/main" id="{8BC0D89C-B4F0-BCF5-A34C-2CCC26EA68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57848" y="4261663"/>
            <a:ext cx="385016" cy="385016"/>
          </a:xfrm>
          <a:prstGeom prst="rect">
            <a:avLst/>
          </a:prstGeom>
        </p:spPr>
      </p:pic>
      <p:pic>
        <p:nvPicPr>
          <p:cNvPr id="52" name="Graphic 51" descr="Users outline">
            <a:extLst>
              <a:ext uri="{FF2B5EF4-FFF2-40B4-BE49-F238E27FC236}">
                <a16:creationId xmlns:a16="http://schemas.microsoft.com/office/drawing/2014/main" id="{4B11368F-48E9-B08A-EDF6-6A678341D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0562" y="2768523"/>
            <a:ext cx="385016" cy="385016"/>
          </a:xfrm>
          <a:prstGeom prst="rect">
            <a:avLst/>
          </a:prstGeom>
        </p:spPr>
      </p:pic>
      <p:pic>
        <p:nvPicPr>
          <p:cNvPr id="53" name="Graphic 52" descr="Users outline">
            <a:extLst>
              <a:ext uri="{FF2B5EF4-FFF2-40B4-BE49-F238E27FC236}">
                <a16:creationId xmlns:a16="http://schemas.microsoft.com/office/drawing/2014/main" id="{C6294F8C-814E-1376-FC22-6E1D39729E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3088" y="4265235"/>
            <a:ext cx="385016" cy="385016"/>
          </a:xfrm>
          <a:prstGeom prst="rect">
            <a:avLst/>
          </a:prstGeom>
        </p:spPr>
      </p:pic>
      <p:pic>
        <p:nvPicPr>
          <p:cNvPr id="54" name="Graphic 53" descr="Users outline">
            <a:extLst>
              <a:ext uri="{FF2B5EF4-FFF2-40B4-BE49-F238E27FC236}">
                <a16:creationId xmlns:a16="http://schemas.microsoft.com/office/drawing/2014/main" id="{689FB225-FEB8-0D35-714A-F5F07DBCD8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5525" y="6470876"/>
            <a:ext cx="385016" cy="385016"/>
          </a:xfrm>
          <a:prstGeom prst="rect">
            <a:avLst/>
          </a:prstGeom>
        </p:spPr>
      </p:pic>
      <p:pic>
        <p:nvPicPr>
          <p:cNvPr id="55" name="Graphic 54" descr="Users outline">
            <a:extLst>
              <a:ext uri="{FF2B5EF4-FFF2-40B4-BE49-F238E27FC236}">
                <a16:creationId xmlns:a16="http://schemas.microsoft.com/office/drawing/2014/main" id="{1D7B0B25-3E37-B75B-BF6E-6C1D3E928F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24633" y="3963867"/>
            <a:ext cx="385016" cy="385016"/>
          </a:xfrm>
          <a:prstGeom prst="rect">
            <a:avLst/>
          </a:prstGeom>
        </p:spPr>
      </p:pic>
      <p:pic>
        <p:nvPicPr>
          <p:cNvPr id="56" name="Graphic 55" descr="Monitor with solid fill">
            <a:extLst>
              <a:ext uri="{FF2B5EF4-FFF2-40B4-BE49-F238E27FC236}">
                <a16:creationId xmlns:a16="http://schemas.microsoft.com/office/drawing/2014/main" id="{7B43C45F-1FA0-4FD1-B905-7381F7B46F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2499" y="2785425"/>
            <a:ext cx="299847" cy="299847"/>
          </a:xfrm>
          <a:prstGeom prst="rect">
            <a:avLst/>
          </a:prstGeom>
        </p:spPr>
      </p:pic>
      <p:pic>
        <p:nvPicPr>
          <p:cNvPr id="57" name="Graphic 56" descr="Users outline">
            <a:extLst>
              <a:ext uri="{FF2B5EF4-FFF2-40B4-BE49-F238E27FC236}">
                <a16:creationId xmlns:a16="http://schemas.microsoft.com/office/drawing/2014/main" id="{9E5B1240-E589-7DC2-0CF1-FBF348AA8B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38775" y="3971446"/>
            <a:ext cx="385016" cy="385016"/>
          </a:xfrm>
          <a:prstGeom prst="rect">
            <a:avLst/>
          </a:prstGeom>
        </p:spPr>
      </p:pic>
      <p:pic>
        <p:nvPicPr>
          <p:cNvPr id="58" name="Graphic 57" descr="Users outline">
            <a:extLst>
              <a:ext uri="{FF2B5EF4-FFF2-40B4-BE49-F238E27FC236}">
                <a16:creationId xmlns:a16="http://schemas.microsoft.com/office/drawing/2014/main" id="{164E48E2-DBA8-F801-C398-403DFF8E9D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7449" y="5190235"/>
            <a:ext cx="385016" cy="385016"/>
          </a:xfrm>
          <a:prstGeom prst="rect">
            <a:avLst/>
          </a:prstGeom>
        </p:spPr>
      </p:pic>
      <p:pic>
        <p:nvPicPr>
          <p:cNvPr id="59" name="Graphic 58" descr="Users outline">
            <a:extLst>
              <a:ext uri="{FF2B5EF4-FFF2-40B4-BE49-F238E27FC236}">
                <a16:creationId xmlns:a16="http://schemas.microsoft.com/office/drawing/2014/main" id="{DED3C9E2-5CAE-AB3E-6720-E874B3890F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3042" y="5213493"/>
            <a:ext cx="385016" cy="385016"/>
          </a:xfrm>
          <a:prstGeom prst="rect">
            <a:avLst/>
          </a:prstGeom>
        </p:spPr>
      </p:pic>
      <p:pic>
        <p:nvPicPr>
          <p:cNvPr id="60" name="Graphic 59" descr="Monitor with solid fill">
            <a:extLst>
              <a:ext uri="{FF2B5EF4-FFF2-40B4-BE49-F238E27FC236}">
                <a16:creationId xmlns:a16="http://schemas.microsoft.com/office/drawing/2014/main" id="{E1627B37-1722-1A4C-05B9-EB9DB12BEE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2046" y="2791898"/>
            <a:ext cx="299847" cy="299847"/>
          </a:xfrm>
          <a:prstGeom prst="rect">
            <a:avLst/>
          </a:prstGeom>
        </p:spPr>
      </p:pic>
      <p:pic>
        <p:nvPicPr>
          <p:cNvPr id="61" name="Graphic 60" descr="Monitor with solid fill">
            <a:extLst>
              <a:ext uri="{FF2B5EF4-FFF2-40B4-BE49-F238E27FC236}">
                <a16:creationId xmlns:a16="http://schemas.microsoft.com/office/drawing/2014/main" id="{628CE4E8-F6C7-21E4-86A2-EF82EA0302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8894" y="2776526"/>
            <a:ext cx="299847" cy="299847"/>
          </a:xfrm>
          <a:prstGeom prst="rect">
            <a:avLst/>
          </a:prstGeom>
        </p:spPr>
      </p:pic>
      <p:pic>
        <p:nvPicPr>
          <p:cNvPr id="62" name="Graphic 61" descr="Monitor with solid fill">
            <a:extLst>
              <a:ext uri="{FF2B5EF4-FFF2-40B4-BE49-F238E27FC236}">
                <a16:creationId xmlns:a16="http://schemas.microsoft.com/office/drawing/2014/main" id="{7AC65DAC-E2FA-6E2E-6D08-A937D053D01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65731" y="5170866"/>
            <a:ext cx="299847" cy="299847"/>
          </a:xfrm>
          <a:prstGeom prst="rect">
            <a:avLst/>
          </a:prstGeom>
        </p:spPr>
      </p:pic>
      <p:sp>
        <p:nvSpPr>
          <p:cNvPr id="63" name="Google Shape;184;p37">
            <a:extLst>
              <a:ext uri="{FF2B5EF4-FFF2-40B4-BE49-F238E27FC236}">
                <a16:creationId xmlns:a16="http://schemas.microsoft.com/office/drawing/2014/main" id="{C7C9B46B-1C40-DCD3-4EFB-41A187506674}"/>
              </a:ext>
            </a:extLst>
          </p:cNvPr>
          <p:cNvSpPr txBox="1"/>
          <p:nvPr/>
        </p:nvSpPr>
        <p:spPr>
          <a:xfrm>
            <a:off x="6474606" y="6571853"/>
            <a:ext cx="877550" cy="192330"/>
          </a:xfrm>
          <a:prstGeom prst="rect">
            <a:avLst/>
          </a:prstGeom>
          <a:noFill/>
          <a:ln>
            <a:noFill/>
          </a:ln>
        </p:spPr>
        <p:txBody>
          <a:bodyPr spcFirstLastPara="1" wrap="square" lIns="68575" tIns="34275" rIns="68575" bIns="34275" anchor="t" anchorCtr="0">
            <a:spAutoFit/>
          </a:bodyPr>
          <a:lstStyle/>
          <a:p>
            <a:pPr algn="ctr">
              <a:buSzPts val="800"/>
            </a:pPr>
            <a:r>
              <a:rPr lang="en-GB" sz="800" dirty="0">
                <a:solidFill>
                  <a:schemeClr val="tx1"/>
                </a:solidFill>
              </a:rPr>
              <a:t>Virtual</a:t>
            </a:r>
            <a:endParaRPr sz="800" b="0" u="none" strike="noStrike" cap="none" dirty="0">
              <a:solidFill>
                <a:schemeClr val="tx1"/>
              </a:solidFill>
              <a:latin typeface="Arial"/>
              <a:ea typeface="Arial"/>
              <a:cs typeface="Arial"/>
              <a:sym typeface="Arial"/>
            </a:endParaRPr>
          </a:p>
        </p:txBody>
      </p:sp>
      <p:sp>
        <p:nvSpPr>
          <p:cNvPr id="64" name="Google Shape;184;p37">
            <a:extLst>
              <a:ext uri="{FF2B5EF4-FFF2-40B4-BE49-F238E27FC236}">
                <a16:creationId xmlns:a16="http://schemas.microsoft.com/office/drawing/2014/main" id="{E5F73C13-382D-835E-C722-1B775507ECB1}"/>
              </a:ext>
            </a:extLst>
          </p:cNvPr>
          <p:cNvSpPr txBox="1"/>
          <p:nvPr/>
        </p:nvSpPr>
        <p:spPr>
          <a:xfrm>
            <a:off x="7836357" y="6558668"/>
            <a:ext cx="877550" cy="192330"/>
          </a:xfrm>
          <a:prstGeom prst="rect">
            <a:avLst/>
          </a:prstGeom>
          <a:noFill/>
          <a:ln>
            <a:noFill/>
          </a:ln>
        </p:spPr>
        <p:txBody>
          <a:bodyPr spcFirstLastPara="1" wrap="square" lIns="68575" tIns="34275" rIns="68575" bIns="34275" anchor="t" anchorCtr="0">
            <a:spAutoFit/>
          </a:bodyPr>
          <a:lstStyle/>
          <a:p>
            <a:pPr algn="ctr">
              <a:buSzPts val="800"/>
            </a:pPr>
            <a:r>
              <a:rPr lang="en-GB" sz="800" dirty="0">
                <a:solidFill>
                  <a:schemeClr val="tx1"/>
                </a:solidFill>
              </a:rPr>
              <a:t>In-person</a:t>
            </a:r>
            <a:endParaRPr sz="800" b="0" u="none" strike="noStrike" cap="none" dirty="0">
              <a:solidFill>
                <a:schemeClr val="tx1"/>
              </a:solidFill>
              <a:latin typeface="Arial"/>
              <a:ea typeface="Arial"/>
              <a:cs typeface="Arial"/>
              <a:sym typeface="Arial"/>
            </a:endParaRPr>
          </a:p>
        </p:txBody>
      </p:sp>
      <p:pic>
        <p:nvPicPr>
          <p:cNvPr id="65" name="Picture 64">
            <a:extLst>
              <a:ext uri="{FF2B5EF4-FFF2-40B4-BE49-F238E27FC236}">
                <a16:creationId xmlns:a16="http://schemas.microsoft.com/office/drawing/2014/main" id="{7E0DAAC3-EB53-CDCB-E11D-1E61F2887909}"/>
              </a:ext>
            </a:extLst>
          </p:cNvPr>
          <p:cNvPicPr>
            <a:picLocks noChangeAspect="1"/>
          </p:cNvPicPr>
          <p:nvPr/>
        </p:nvPicPr>
        <p:blipFill>
          <a:blip r:embed="rId8"/>
          <a:stretch>
            <a:fillRect/>
          </a:stretch>
        </p:blipFill>
        <p:spPr>
          <a:xfrm>
            <a:off x="429638" y="6566406"/>
            <a:ext cx="5439052" cy="351528"/>
          </a:xfrm>
          <a:prstGeom prst="rect">
            <a:avLst/>
          </a:prstGeom>
        </p:spPr>
      </p:pic>
      <p:pic>
        <p:nvPicPr>
          <p:cNvPr id="66" name="Picture 65">
            <a:extLst>
              <a:ext uri="{FF2B5EF4-FFF2-40B4-BE49-F238E27FC236}">
                <a16:creationId xmlns:a16="http://schemas.microsoft.com/office/drawing/2014/main" id="{93B88903-ED3B-4163-D9DD-0F7A5EC73E24}"/>
              </a:ext>
            </a:extLst>
          </p:cNvPr>
          <p:cNvPicPr>
            <a:picLocks noChangeAspect="1"/>
          </p:cNvPicPr>
          <p:nvPr/>
        </p:nvPicPr>
        <p:blipFill>
          <a:blip r:embed="rId8"/>
          <a:stretch>
            <a:fillRect/>
          </a:stretch>
        </p:blipFill>
        <p:spPr>
          <a:xfrm>
            <a:off x="8834477" y="6495835"/>
            <a:ext cx="813530" cy="410340"/>
          </a:xfrm>
          <a:prstGeom prst="rect">
            <a:avLst/>
          </a:prstGeom>
        </p:spPr>
      </p:pic>
    </p:spTree>
    <p:extLst>
      <p:ext uri="{BB962C8B-B14F-4D97-AF65-F5344CB8AC3E}">
        <p14:creationId xmlns:p14="http://schemas.microsoft.com/office/powerpoint/2010/main" val="310314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700" b="1" dirty="0"/>
              <a:t>Accelerate </a:t>
            </a:r>
            <a:br>
              <a:rPr lang="en-GB" sz="2700" b="1" dirty="0"/>
            </a:br>
            <a:r>
              <a:rPr lang="en-GB" sz="1500" b="1" dirty="0">
                <a:solidFill>
                  <a:schemeClr val="tx1"/>
                </a:solidFill>
              </a:rPr>
              <a:t>Module Overviews</a:t>
            </a:r>
            <a:endParaRPr lang="en-GB" sz="2700" b="1" dirty="0">
              <a:solidFill>
                <a:schemeClr val="tx1"/>
              </a:solidFill>
            </a:endParaRPr>
          </a:p>
        </p:txBody>
      </p:sp>
      <p:sp>
        <p:nvSpPr>
          <p:cNvPr id="3" name="Content Placeholder 2"/>
          <p:cNvSpPr>
            <a:spLocks noGrp="1"/>
          </p:cNvSpPr>
          <p:nvPr>
            <p:ph idx="1"/>
          </p:nvPr>
        </p:nvSpPr>
        <p:spPr>
          <a:xfrm>
            <a:off x="2078736" y="2326094"/>
            <a:ext cx="6858928" cy="3643876"/>
          </a:xfrm>
        </p:spPr>
        <p:txBody>
          <a:bodyPr/>
          <a:lstStyle/>
          <a:p>
            <a:pPr lvl="1">
              <a:spcAft>
                <a:spcPts val="0"/>
              </a:spcAft>
            </a:pPr>
            <a:br>
              <a:rPr lang="en-GB" sz="1050" dirty="0"/>
            </a:br>
            <a:endParaRPr lang="en-GB" sz="1050" dirty="0"/>
          </a:p>
          <a:p>
            <a:pPr marL="214310" indent="-214310">
              <a:spcBef>
                <a:spcPts val="0"/>
              </a:spcBef>
              <a:spcAft>
                <a:spcPts val="0"/>
              </a:spcAft>
              <a:buFont typeface="Arial" panose="020B0604020202020204" pitchFamily="34" charset="0"/>
              <a:buChar char="•"/>
            </a:pPr>
            <a:endParaRPr lang="en-GB" sz="1050" dirty="0">
              <a:solidFill>
                <a:schemeClr val="tx1"/>
              </a:solidFill>
            </a:endParaRPr>
          </a:p>
          <a:p>
            <a:pPr marL="214310" indent="-214310">
              <a:spcBef>
                <a:spcPts val="0"/>
              </a:spcBef>
              <a:spcAft>
                <a:spcPts val="0"/>
              </a:spcAft>
              <a:buFont typeface="Arial" panose="020B0604020202020204" pitchFamily="34" charset="0"/>
              <a:buChar char="•"/>
            </a:pPr>
            <a:endParaRPr lang="en-GB" sz="1050" dirty="0">
              <a:solidFill>
                <a:schemeClr val="tx1"/>
              </a:solidFill>
            </a:endParaRPr>
          </a:p>
          <a:p>
            <a:pPr marL="214310" indent="-214310">
              <a:spcBef>
                <a:spcPts val="0"/>
              </a:spcBef>
              <a:spcAft>
                <a:spcPts val="0"/>
              </a:spcAft>
              <a:buFont typeface="Arial" panose="020B0604020202020204" pitchFamily="34" charset="0"/>
              <a:buChar char="•"/>
            </a:pPr>
            <a:endParaRPr lang="en-GB" sz="1050" dirty="0">
              <a:solidFill>
                <a:schemeClr val="tx1"/>
              </a:solidFill>
            </a:endParaRPr>
          </a:p>
          <a:p>
            <a:pPr marL="214310" indent="-214310">
              <a:spcBef>
                <a:spcPts val="0"/>
              </a:spcBef>
              <a:spcAft>
                <a:spcPts val="0"/>
              </a:spcAft>
              <a:buFont typeface="Arial" panose="020B0604020202020204" pitchFamily="34" charset="0"/>
              <a:buChar char="•"/>
            </a:pPr>
            <a:endParaRPr lang="en-GB" sz="1050" dirty="0">
              <a:solidFill>
                <a:schemeClr val="tx1"/>
              </a:solidFill>
            </a:endParaRPr>
          </a:p>
          <a:p>
            <a:pPr>
              <a:spcBef>
                <a:spcPts val="0"/>
              </a:spcBef>
              <a:spcAft>
                <a:spcPts val="0"/>
              </a:spcAft>
            </a:pPr>
            <a:endParaRPr lang="en-GB" sz="1050" b="1" dirty="0"/>
          </a:p>
        </p:txBody>
      </p:sp>
      <p:sp>
        <p:nvSpPr>
          <p:cNvPr id="4" name="Footer Placeholder 3"/>
          <p:cNvSpPr>
            <a:spLocks noGrp="1"/>
          </p:cNvSpPr>
          <p:nvPr>
            <p:ph type="ftr" sz="quarter" idx="15"/>
          </p:nvPr>
        </p:nvSpPr>
        <p:spPr/>
        <p:txBody>
          <a:bodyPr/>
          <a:lstStyle/>
          <a:p>
            <a:pPr defTabSz="752460"/>
            <a:r>
              <a:rPr lang="en-GB" dirty="0">
                <a:solidFill>
                  <a:srgbClr val="1E35BF"/>
                </a:solidFill>
                <a:latin typeface="Arial"/>
              </a:rPr>
              <a:t>© Lloyd’s</a:t>
            </a:r>
          </a:p>
        </p:txBody>
      </p:sp>
      <p:sp>
        <p:nvSpPr>
          <p:cNvPr id="5" name="Rectangle: Rounded Corners 71">
            <a:extLst>
              <a:ext uri="{FF2B5EF4-FFF2-40B4-BE49-F238E27FC236}">
                <a16:creationId xmlns:a16="http://schemas.microsoft.com/office/drawing/2014/main" id="{6C409DC5-B6FF-4B37-A748-1A6DD1A344D7}"/>
              </a:ext>
            </a:extLst>
          </p:cNvPr>
          <p:cNvSpPr/>
          <p:nvPr/>
        </p:nvSpPr>
        <p:spPr>
          <a:xfrm>
            <a:off x="6960001" y="4076658"/>
            <a:ext cx="2628624" cy="1456914"/>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r>
              <a:rPr lang="en-GB" sz="1200" b="1" dirty="0">
                <a:solidFill>
                  <a:prstClr val="black"/>
                </a:solidFill>
                <a:latin typeface="Arial"/>
                <a:cs typeface="Arial"/>
              </a:rPr>
              <a:t>Leadership Readiness (2.5hrs)</a:t>
            </a:r>
          </a:p>
          <a:p>
            <a:pPr marL="141086" indent="-141086" defTabSz="752460">
              <a:buFont typeface="Arial"/>
              <a:buChar char="•"/>
            </a:pPr>
            <a:r>
              <a:rPr lang="en-GB" sz="1050" dirty="0">
                <a:solidFill>
                  <a:prstClr val="black"/>
                </a:solidFill>
                <a:latin typeface="Arial"/>
                <a:cs typeface="Arial"/>
              </a:rPr>
              <a:t>An exploration of your leadership style/s</a:t>
            </a:r>
            <a:endParaRPr lang="en-GB" sz="1050" dirty="0">
              <a:solidFill>
                <a:prstClr val="black"/>
              </a:solidFill>
              <a:latin typeface="Arial" panose="020B0604020202020204" pitchFamily="34" charset="0"/>
              <a:cs typeface="Arial" panose="020B0604020202020204" pitchFamily="34" charset="0"/>
            </a:endParaRPr>
          </a:p>
          <a:p>
            <a:pPr marL="141086" indent="-141086" defTabSz="752460">
              <a:buFont typeface="Arial"/>
              <a:buChar char="•"/>
            </a:pPr>
            <a:r>
              <a:rPr lang="en-GB" sz="1050" dirty="0">
                <a:solidFill>
                  <a:prstClr val="black"/>
                </a:solidFill>
                <a:latin typeface="Arial"/>
                <a:cs typeface="Arial"/>
              </a:rPr>
              <a:t>Strategic – vs - operational</a:t>
            </a:r>
          </a:p>
          <a:p>
            <a:pPr marL="141086" indent="-141086" defTabSz="752460">
              <a:buFont typeface="Arial"/>
              <a:buChar char="•"/>
            </a:pPr>
            <a:r>
              <a:rPr lang="en-GB" sz="1050" dirty="0">
                <a:solidFill>
                  <a:prstClr val="black"/>
                </a:solidFill>
                <a:latin typeface="Arial"/>
                <a:cs typeface="Arial"/>
              </a:rPr>
              <a:t>Identification of your energy enhancers &amp; depleters</a:t>
            </a:r>
            <a:endParaRPr lang="en-GB" sz="1050" dirty="0">
              <a:solidFill>
                <a:prstClr val="black"/>
              </a:solidFill>
              <a:latin typeface="Arial" panose="020B0604020202020204" pitchFamily="34" charset="0"/>
              <a:cs typeface="Arial" panose="020B0604020202020204" pitchFamily="34" charset="0"/>
            </a:endParaRPr>
          </a:p>
          <a:p>
            <a:pPr marL="141086" indent="-141086" defTabSz="752460">
              <a:buFont typeface="Arial"/>
              <a:buChar char="•"/>
            </a:pPr>
            <a:r>
              <a:rPr lang="en-GB" sz="1050" dirty="0">
                <a:solidFill>
                  <a:prstClr val="black"/>
                </a:solidFill>
                <a:latin typeface="Arial"/>
                <a:cs typeface="Arial"/>
              </a:rPr>
              <a:t>A consideration of the climate you create as a leader and colleague</a:t>
            </a:r>
            <a:endParaRPr lang="en-GB" sz="1050" dirty="0">
              <a:solidFill>
                <a:prstClr val="black"/>
              </a:solidFill>
              <a:latin typeface="Arial" panose="020B0604020202020204" pitchFamily="34" charset="0"/>
              <a:cs typeface="Arial" panose="020B0604020202020204" pitchFamily="34" charset="0"/>
            </a:endParaRPr>
          </a:p>
          <a:p>
            <a:pPr algn="ctr" defTabSz="752460"/>
            <a:endParaRPr lang="en-GB" sz="900" dirty="0">
              <a:solidFill>
                <a:srgbClr val="7030A0"/>
              </a:solidFill>
              <a:latin typeface="Arial" panose="020B0604020202020204" pitchFamily="34" charset="0"/>
              <a:cs typeface="Arial" panose="020B0604020202020204" pitchFamily="34" charset="0"/>
            </a:endParaRPr>
          </a:p>
        </p:txBody>
      </p:sp>
      <p:sp>
        <p:nvSpPr>
          <p:cNvPr id="6" name="Rectangle: Rounded Corners 71">
            <a:extLst>
              <a:ext uri="{FF2B5EF4-FFF2-40B4-BE49-F238E27FC236}">
                <a16:creationId xmlns:a16="http://schemas.microsoft.com/office/drawing/2014/main" id="{BE932E79-D8BE-4980-9F6E-28B3F36C933A}"/>
              </a:ext>
            </a:extLst>
          </p:cNvPr>
          <p:cNvSpPr/>
          <p:nvPr/>
        </p:nvSpPr>
        <p:spPr>
          <a:xfrm>
            <a:off x="444375" y="2326094"/>
            <a:ext cx="1165698" cy="4520947"/>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endParaRPr lang="en-GB" sz="1050" b="1" dirty="0">
              <a:solidFill>
                <a:prstClr val="black"/>
              </a:solidFill>
              <a:latin typeface="Arial" panose="020B0604020202020204" pitchFamily="34" charset="0"/>
              <a:cs typeface="Arial" panose="020B0604020202020204" pitchFamily="34" charset="0"/>
            </a:endParaRPr>
          </a:p>
          <a:p>
            <a:pPr algn="ctr" defTabSz="385767">
              <a:defRPr/>
            </a:pPr>
            <a:r>
              <a:rPr lang="en-GB" sz="1200" b="1" dirty="0">
                <a:solidFill>
                  <a:prstClr val="black"/>
                </a:solidFill>
                <a:latin typeface="Arial"/>
                <a:cs typeface="Arial"/>
              </a:rPr>
              <a:t>Tools to Succeed</a:t>
            </a:r>
          </a:p>
          <a:p>
            <a:pPr algn="ctr" defTabSz="385767">
              <a:defRPr/>
            </a:pPr>
            <a:endParaRPr lang="en-GB" sz="1200" b="1" dirty="0">
              <a:solidFill>
                <a:prstClr val="black"/>
              </a:solidFill>
              <a:latin typeface="Arial"/>
              <a:cs typeface="Arial"/>
            </a:endParaRPr>
          </a:p>
          <a:p>
            <a:pPr algn="ctr" defTabSz="385767">
              <a:defRPr/>
            </a:pPr>
            <a:endParaRPr lang="en-GB" sz="900" dirty="0">
              <a:solidFill>
                <a:prstClr val="black"/>
              </a:solidFill>
              <a:latin typeface="Arial" panose="020B0604020202020204" pitchFamily="34" charset="0"/>
              <a:cs typeface="Arial" panose="020B0604020202020204" pitchFamily="34" charset="0"/>
            </a:endParaRPr>
          </a:p>
          <a:p>
            <a:pPr marL="120185" indent="-120185" defTabSz="385767">
              <a:buFont typeface="Arial,Sans-Serif"/>
              <a:buChar char="•"/>
              <a:defRPr/>
            </a:pPr>
            <a:r>
              <a:rPr lang="en-GB" sz="1050" dirty="0">
                <a:solidFill>
                  <a:srgbClr val="000000"/>
                </a:solidFill>
                <a:latin typeface="Arial"/>
                <a:cs typeface="Arial"/>
              </a:rPr>
              <a:t>Uncover techniques to manage Imposter Syndrome</a:t>
            </a:r>
            <a:endParaRPr lang="en-US" sz="1050" dirty="0">
              <a:solidFill>
                <a:srgbClr val="000000"/>
              </a:solidFill>
              <a:latin typeface="Arial"/>
              <a:cs typeface="Arial"/>
            </a:endParaRPr>
          </a:p>
          <a:p>
            <a:pPr marL="120185" indent="-120185" defTabSz="385767">
              <a:buFont typeface="Arial,Sans-Serif"/>
              <a:buChar char="•"/>
              <a:defRPr/>
            </a:pPr>
            <a:r>
              <a:rPr lang="en-GB" sz="1050" dirty="0">
                <a:solidFill>
                  <a:srgbClr val="000000"/>
                </a:solidFill>
                <a:latin typeface="Arial"/>
                <a:cs typeface="Arial"/>
              </a:rPr>
              <a:t>Understand the link between pressure &amp; performance</a:t>
            </a:r>
            <a:endParaRPr lang="en-US" sz="1050" dirty="0">
              <a:solidFill>
                <a:srgbClr val="000000"/>
              </a:solidFill>
              <a:latin typeface="Arial"/>
              <a:cs typeface="Arial"/>
            </a:endParaRPr>
          </a:p>
          <a:p>
            <a:pPr marL="120185" indent="-120185" defTabSz="385767">
              <a:buFont typeface="Arial,Sans-Serif"/>
              <a:buChar char="•"/>
              <a:defRPr/>
            </a:pPr>
            <a:r>
              <a:rPr lang="en-GB" sz="1050" dirty="0">
                <a:solidFill>
                  <a:srgbClr val="000000"/>
                </a:solidFill>
                <a:latin typeface="Arial"/>
                <a:cs typeface="Arial"/>
              </a:rPr>
              <a:t>Explore the importance of story telling</a:t>
            </a:r>
            <a:endParaRPr lang="en-US" sz="1050" dirty="0">
              <a:solidFill>
                <a:srgbClr val="000000"/>
              </a:solidFill>
              <a:latin typeface="Arial"/>
              <a:cs typeface="Arial"/>
            </a:endParaRPr>
          </a:p>
          <a:p>
            <a:pPr marL="120185" indent="-120185" algn="ctr" defTabSz="385767">
              <a:buFont typeface="Arial" panose="020B0604020202020204" pitchFamily="34" charset="0"/>
              <a:buChar char="•"/>
              <a:defRPr/>
            </a:pPr>
            <a:endParaRPr lang="en-GB" sz="900" dirty="0">
              <a:solidFill>
                <a:srgbClr val="000000"/>
              </a:solidFill>
              <a:latin typeface="Arial" panose="020B0604020202020204" pitchFamily="34" charset="0"/>
              <a:cs typeface="Arial" panose="020B0604020202020204" pitchFamily="34" charset="0"/>
            </a:endParaRPr>
          </a:p>
        </p:txBody>
      </p:sp>
      <p:sp>
        <p:nvSpPr>
          <p:cNvPr id="7" name="Rectangle: Rounded Corners 71">
            <a:extLst>
              <a:ext uri="{FF2B5EF4-FFF2-40B4-BE49-F238E27FC236}">
                <a16:creationId xmlns:a16="http://schemas.microsoft.com/office/drawing/2014/main" id="{00C1FAEA-514C-4485-B2B7-B59A58C77E7C}"/>
              </a:ext>
            </a:extLst>
          </p:cNvPr>
          <p:cNvSpPr/>
          <p:nvPr/>
        </p:nvSpPr>
        <p:spPr>
          <a:xfrm>
            <a:off x="1820267" y="5611599"/>
            <a:ext cx="2433527" cy="1236609"/>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spcAft>
                <a:spcPts val="235"/>
              </a:spcAft>
              <a:defRPr/>
            </a:pPr>
            <a:r>
              <a:rPr lang="en-GB" sz="1200" b="1" dirty="0">
                <a:solidFill>
                  <a:prstClr val="black"/>
                </a:solidFill>
                <a:latin typeface="Arial"/>
                <a:cs typeface="Arial"/>
              </a:rPr>
              <a:t>Action Learning Sets (2.5hrs)</a:t>
            </a:r>
          </a:p>
          <a:p>
            <a:pPr algn="ctr" defTabSz="385767">
              <a:spcAft>
                <a:spcPts val="235"/>
              </a:spcAft>
              <a:defRPr/>
            </a:pPr>
            <a:r>
              <a:rPr lang="en-GB" sz="1100" b="1" dirty="0">
                <a:solidFill>
                  <a:prstClr val="black"/>
                </a:solidFill>
                <a:latin typeface="Arial"/>
                <a:cs typeface="Arial"/>
              </a:rPr>
              <a:t> </a:t>
            </a:r>
            <a:endParaRPr lang="en-GB" sz="1100" b="1" dirty="0">
              <a:solidFill>
                <a:prstClr val="black"/>
              </a:solidFill>
              <a:latin typeface="Arial" panose="020B0604020202020204" pitchFamily="34" charset="0"/>
              <a:cs typeface="Arial" panose="020B0604020202020204" pitchFamily="34" charset="0"/>
            </a:endParaRPr>
          </a:p>
          <a:p>
            <a:pPr algn="ctr" defTabSz="752460">
              <a:spcAft>
                <a:spcPts val="235"/>
              </a:spcAft>
            </a:pPr>
            <a:r>
              <a:rPr lang="en-GB" sz="900" dirty="0">
                <a:solidFill>
                  <a:prstClr val="black"/>
                </a:solidFill>
                <a:latin typeface="Arial"/>
                <a:cs typeface="Arial"/>
              </a:rPr>
              <a:t> </a:t>
            </a:r>
            <a:r>
              <a:rPr lang="en-GB" sz="1050" dirty="0">
                <a:solidFill>
                  <a:prstClr val="black"/>
                </a:solidFill>
                <a:latin typeface="Arial"/>
                <a:cs typeface="Arial"/>
              </a:rPr>
              <a:t>Working in small groups, each delegate shares a live challenge that they would value team support to work through.</a:t>
            </a:r>
            <a:endParaRPr lang="en-GB" sz="900" dirty="0">
              <a:solidFill>
                <a:prstClr val="black"/>
              </a:solidFill>
              <a:latin typeface="Arial" panose="020B0604020202020204" pitchFamily="34" charset="0"/>
              <a:cs typeface="Arial" panose="020B0604020202020204" pitchFamily="34" charset="0"/>
            </a:endParaRPr>
          </a:p>
        </p:txBody>
      </p:sp>
      <p:sp>
        <p:nvSpPr>
          <p:cNvPr id="8" name="Rectangle: Rounded Corners 71">
            <a:extLst>
              <a:ext uri="{FF2B5EF4-FFF2-40B4-BE49-F238E27FC236}">
                <a16:creationId xmlns:a16="http://schemas.microsoft.com/office/drawing/2014/main" id="{28FD4FD4-7126-4C74-80BB-C12841C6B210}"/>
              </a:ext>
            </a:extLst>
          </p:cNvPr>
          <p:cNvSpPr/>
          <p:nvPr/>
        </p:nvSpPr>
        <p:spPr>
          <a:xfrm>
            <a:off x="4454102" y="2326094"/>
            <a:ext cx="2340195" cy="1661210"/>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r>
              <a:rPr lang="en-GB" sz="1200" b="1" dirty="0">
                <a:solidFill>
                  <a:prstClr val="black"/>
                </a:solidFill>
                <a:latin typeface="Arial" panose="020B0604020202020204" pitchFamily="34" charset="0"/>
                <a:cs typeface="Arial" panose="020B0604020202020204" pitchFamily="34" charset="0"/>
              </a:rPr>
              <a:t>Your Career, Your Way (2.5hrs)</a:t>
            </a:r>
          </a:p>
          <a:p>
            <a:pPr algn="ctr" defTabSz="385767">
              <a:defRPr/>
            </a:pPr>
            <a:endParaRPr lang="en-GB" sz="1200" b="1" dirty="0">
              <a:solidFill>
                <a:prstClr val="black"/>
              </a:solidFill>
              <a:latin typeface="Arial" panose="020B0604020202020204" pitchFamily="34" charset="0"/>
              <a:cs typeface="Arial" panose="020B0604020202020204" pitchFamily="34" charset="0"/>
            </a:endParaRPr>
          </a:p>
          <a:p>
            <a:pPr marL="144663" indent="-144663" defTabSz="75246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Discover what Drives Our Career</a:t>
            </a:r>
          </a:p>
          <a:p>
            <a:pPr marL="144663" indent="-144663" defTabSz="75246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Importance of Confidence</a:t>
            </a:r>
          </a:p>
          <a:p>
            <a:pPr marL="144663" indent="-144663" defTabSz="75246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Employee Networks – to do or not to do</a:t>
            </a:r>
          </a:p>
          <a:p>
            <a:pPr marL="144663" indent="-144663" defTabSz="75246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Explore what can impact the chances of getting ahead</a:t>
            </a:r>
          </a:p>
          <a:p>
            <a:pPr marL="144663" indent="-144663" defTabSz="75246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Career planning</a:t>
            </a:r>
          </a:p>
        </p:txBody>
      </p:sp>
      <p:sp>
        <p:nvSpPr>
          <p:cNvPr id="10" name="Rectangle: Rounded Corners 71">
            <a:extLst>
              <a:ext uri="{FF2B5EF4-FFF2-40B4-BE49-F238E27FC236}">
                <a16:creationId xmlns:a16="http://schemas.microsoft.com/office/drawing/2014/main" id="{4CC69E52-8F38-4EDC-BBE3-DC58C3100681}"/>
              </a:ext>
            </a:extLst>
          </p:cNvPr>
          <p:cNvSpPr/>
          <p:nvPr/>
        </p:nvSpPr>
        <p:spPr>
          <a:xfrm>
            <a:off x="6960001" y="2320512"/>
            <a:ext cx="2628624" cy="1648580"/>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endParaRPr lang="en-GB" sz="1050" b="1" dirty="0">
              <a:solidFill>
                <a:prstClr val="black"/>
              </a:solidFill>
              <a:latin typeface="Arial" panose="020B0604020202020204" pitchFamily="34" charset="0"/>
              <a:cs typeface="Arial" panose="020B0604020202020204" pitchFamily="34" charset="0"/>
            </a:endParaRPr>
          </a:p>
          <a:p>
            <a:pPr algn="ctr" defTabSz="385767">
              <a:defRPr/>
            </a:pPr>
            <a:r>
              <a:rPr lang="en-GB" sz="1200" b="1" dirty="0">
                <a:solidFill>
                  <a:prstClr val="black"/>
                </a:solidFill>
                <a:latin typeface="Arial"/>
                <a:cs typeface="Arial"/>
              </a:rPr>
              <a:t>Myths of Politics and Power (2.5hrs)</a:t>
            </a:r>
          </a:p>
          <a:p>
            <a:pPr marL="136906" indent="-136906"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Challenge unhelpful thinking around Politics and Power and explore why they are an important part of how business outcomes are influenced</a:t>
            </a:r>
          </a:p>
          <a:p>
            <a:pPr marL="136906" indent="-136906" defTabSz="752460">
              <a:buFont typeface="Arial" panose="020B0604020202020204" pitchFamily="34" charset="0"/>
              <a:buChar char="•"/>
            </a:pPr>
            <a:r>
              <a:rPr lang="en-GB" sz="1050" dirty="0">
                <a:solidFill>
                  <a:prstClr val="black"/>
                </a:solidFill>
                <a:latin typeface="Arial"/>
                <a:cs typeface="Arial"/>
              </a:rPr>
              <a:t>Share tools and approaches to enable you to engage with Power and Politics for win-win outcomes</a:t>
            </a:r>
          </a:p>
          <a:p>
            <a:pPr algn="ctr" defTabSz="385767">
              <a:defRPr/>
            </a:pPr>
            <a:endParaRPr lang="en-GB" sz="600" dirty="0">
              <a:solidFill>
                <a:prstClr val="black"/>
              </a:solidFill>
              <a:latin typeface="Arial" panose="020B0604020202020204" pitchFamily="34" charset="0"/>
              <a:cs typeface="Arial" panose="020B0604020202020204" pitchFamily="34" charset="0"/>
            </a:endParaRPr>
          </a:p>
          <a:p>
            <a:pPr algn="ctr" defTabSz="385767">
              <a:defRPr/>
            </a:pPr>
            <a:endParaRPr lang="en-GB" sz="600" b="1" dirty="0">
              <a:solidFill>
                <a:prstClr val="black"/>
              </a:solidFill>
              <a:latin typeface="Arial" panose="020B0604020202020204" pitchFamily="34" charset="0"/>
              <a:cs typeface="Arial" panose="020B0604020202020204" pitchFamily="34" charset="0"/>
            </a:endParaRPr>
          </a:p>
          <a:p>
            <a:pPr algn="ctr" defTabSz="752460">
              <a:lnSpc>
                <a:spcPct val="114000"/>
              </a:lnSpc>
              <a:spcAft>
                <a:spcPts val="253"/>
              </a:spcAft>
            </a:pPr>
            <a:endParaRPr lang="en-GB" sz="700" b="1" dirty="0">
              <a:solidFill>
                <a:srgbClr val="00BED6"/>
              </a:solidFill>
              <a:latin typeface="Arial" panose="020B0604020202020204" pitchFamily="34" charset="0"/>
              <a:cs typeface="Arial" panose="020B0604020202020204" pitchFamily="34" charset="0"/>
            </a:endParaRPr>
          </a:p>
        </p:txBody>
      </p:sp>
      <p:sp>
        <p:nvSpPr>
          <p:cNvPr id="11" name="Rectangle: Rounded Corners 71">
            <a:extLst>
              <a:ext uri="{FF2B5EF4-FFF2-40B4-BE49-F238E27FC236}">
                <a16:creationId xmlns:a16="http://schemas.microsoft.com/office/drawing/2014/main" id="{7611CB21-BA2B-44EB-BE5E-016A56C6A1D3}"/>
              </a:ext>
            </a:extLst>
          </p:cNvPr>
          <p:cNvSpPr/>
          <p:nvPr/>
        </p:nvSpPr>
        <p:spPr>
          <a:xfrm>
            <a:off x="1823047" y="2311498"/>
            <a:ext cx="2427655" cy="1675806"/>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r>
              <a:rPr lang="en-GB" sz="1200" b="1" dirty="0">
                <a:solidFill>
                  <a:prstClr val="black"/>
                </a:solidFill>
                <a:latin typeface="Arial"/>
                <a:cs typeface="Arial"/>
              </a:rPr>
              <a:t>Authentic Leadership I (2.5hrs)</a:t>
            </a:r>
          </a:p>
          <a:p>
            <a:pPr algn="ctr" defTabSz="385767">
              <a:defRPr/>
            </a:pPr>
            <a:endParaRPr lang="en-GB" sz="1100" b="1" dirty="0">
              <a:solidFill>
                <a:prstClr val="black"/>
              </a:solidFill>
              <a:latin typeface="Arial"/>
              <a:cs typeface="Arial"/>
            </a:endParaRPr>
          </a:p>
          <a:p>
            <a:pPr marL="128545" indent="-128545" defTabSz="752460">
              <a:buFont typeface="Arial" panose="020B0604020202020204" pitchFamily="34" charset="0"/>
              <a:buChar char="•"/>
            </a:pPr>
            <a:r>
              <a:rPr lang="en-GB" sz="1050" dirty="0">
                <a:solidFill>
                  <a:prstClr val="black"/>
                </a:solidFill>
                <a:latin typeface="Arial"/>
                <a:cs typeface="Arial"/>
              </a:rPr>
              <a:t>An exploration into authentic leadership</a:t>
            </a:r>
          </a:p>
          <a:p>
            <a:pPr marL="128545" indent="-128545" defTabSz="752460">
              <a:buFont typeface="Arial" panose="020B0604020202020204" pitchFamily="34" charset="0"/>
              <a:buChar char="•"/>
            </a:pPr>
            <a:r>
              <a:rPr lang="en-GB" sz="1050" dirty="0">
                <a:solidFill>
                  <a:prstClr val="black"/>
                </a:solidFill>
                <a:latin typeface="Arial"/>
                <a:cs typeface="Arial"/>
              </a:rPr>
              <a:t>Navigate the role and impact of Imposter Syndrome</a:t>
            </a:r>
          </a:p>
          <a:p>
            <a:pPr marL="128545" indent="-128545" defTabSz="752460">
              <a:buFont typeface="Arial" panose="020B0604020202020204" pitchFamily="34" charset="0"/>
              <a:buChar char="•"/>
            </a:pPr>
            <a:r>
              <a:rPr lang="en-GB" sz="1050" dirty="0">
                <a:solidFill>
                  <a:prstClr val="black"/>
                </a:solidFill>
                <a:latin typeface="Arial"/>
                <a:cs typeface="Arial"/>
              </a:rPr>
              <a:t>Building your leadership identity and styles for maximum impact</a:t>
            </a:r>
          </a:p>
          <a:p>
            <a:pPr marL="128545" indent="-128545" defTabSz="752460">
              <a:buFont typeface="Arial" panose="020B0604020202020204" pitchFamily="34" charset="0"/>
              <a:buChar char="•"/>
            </a:pPr>
            <a:r>
              <a:rPr lang="en-GB" sz="1050" dirty="0">
                <a:solidFill>
                  <a:prstClr val="black"/>
                </a:solidFill>
                <a:latin typeface="Arial"/>
                <a:cs typeface="Arial"/>
              </a:rPr>
              <a:t>Reflection and Action Planning</a:t>
            </a:r>
            <a:endParaRPr lang="en-GB" sz="1050" dirty="0">
              <a:solidFill>
                <a:prstClr val="black"/>
              </a:solidFill>
              <a:latin typeface="Arial" panose="020B0604020202020204" pitchFamily="34" charset="0"/>
              <a:cs typeface="Arial" panose="020B0604020202020204" pitchFamily="34" charset="0"/>
            </a:endParaRPr>
          </a:p>
        </p:txBody>
      </p:sp>
      <p:sp>
        <p:nvSpPr>
          <p:cNvPr id="13" name="Rectangle: Rounded Corners 52">
            <a:extLst>
              <a:ext uri="{FF2B5EF4-FFF2-40B4-BE49-F238E27FC236}">
                <a16:creationId xmlns:a16="http://schemas.microsoft.com/office/drawing/2014/main" id="{20608522-25C7-459F-A439-59C28B6017CC}"/>
              </a:ext>
            </a:extLst>
          </p:cNvPr>
          <p:cNvSpPr/>
          <p:nvPr/>
        </p:nvSpPr>
        <p:spPr>
          <a:xfrm>
            <a:off x="6960001" y="5611598"/>
            <a:ext cx="2603276" cy="1235443"/>
          </a:xfrm>
          <a:prstGeom prst="roundRect">
            <a:avLst>
              <a:gd name="adj" fmla="val 1085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752460">
              <a:lnSpc>
                <a:spcPct val="114000"/>
              </a:lnSpc>
              <a:spcAft>
                <a:spcPts val="253"/>
              </a:spcAft>
            </a:pPr>
            <a:r>
              <a:rPr lang="en-GB" sz="1200" b="1" dirty="0">
                <a:solidFill>
                  <a:prstClr val="black">
                    <a:lumMod val="95000"/>
                    <a:lumOff val="5000"/>
                  </a:prstClr>
                </a:solidFill>
                <a:latin typeface="Arial" panose="020B0604020202020204" pitchFamily="34" charset="0"/>
                <a:cs typeface="Arial" panose="020B0604020202020204" pitchFamily="34" charset="0"/>
              </a:rPr>
              <a:t>Journey Wrap up (2hrs) </a:t>
            </a:r>
          </a:p>
          <a:p>
            <a:pPr marL="65484" defTabSz="752460">
              <a:spcAft>
                <a:spcPts val="253"/>
              </a:spcAft>
            </a:pPr>
            <a:r>
              <a:rPr lang="en-GB" sz="1050" dirty="0">
                <a:solidFill>
                  <a:prstClr val="black">
                    <a:lumMod val="95000"/>
                    <a:lumOff val="5000"/>
                  </a:prstClr>
                </a:solidFill>
                <a:latin typeface="Arial" panose="020B0604020202020204" pitchFamily="34" charset="0"/>
                <a:cs typeface="Arial" panose="020B0604020202020204" pitchFamily="34" charset="0"/>
              </a:rPr>
              <a:t>This final module brings together key points  that   have been learnt in the programme to form concrete and strategic next steps, formed by identifying their own authentic leadership style. </a:t>
            </a:r>
          </a:p>
        </p:txBody>
      </p:sp>
      <p:sp>
        <p:nvSpPr>
          <p:cNvPr id="14" name="Rectangle: Rounded Corners 71">
            <a:extLst>
              <a:ext uri="{FF2B5EF4-FFF2-40B4-BE49-F238E27FC236}">
                <a16:creationId xmlns:a16="http://schemas.microsoft.com/office/drawing/2014/main" id="{F4FB2C01-4593-45A3-AD88-024AE20961BE}"/>
              </a:ext>
            </a:extLst>
          </p:cNvPr>
          <p:cNvSpPr/>
          <p:nvPr/>
        </p:nvSpPr>
        <p:spPr>
          <a:xfrm>
            <a:off x="1823047" y="1774570"/>
            <a:ext cx="2402023" cy="466328"/>
          </a:xfrm>
          <a:prstGeom prst="roundRect">
            <a:avLst/>
          </a:prstGeom>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0" tIns="0" rIns="0" bIns="0" rtlCol="0" anchor="ctr" anchorCtr="0"/>
          <a:lstStyle/>
          <a:p>
            <a:pPr algn="ctr" defTabSz="216995"/>
            <a:r>
              <a:rPr lang="en-GB" sz="1400" b="1" dirty="0">
                <a:solidFill>
                  <a:prstClr val="white"/>
                </a:solidFill>
                <a:effectLst>
                  <a:outerShdw blurRad="38100" dist="38100" dir="2700000" algn="tl">
                    <a:srgbClr val="000000">
                      <a:alpha val="43137"/>
                    </a:srgbClr>
                  </a:outerShdw>
                </a:effectLst>
                <a:latin typeface="Arial"/>
                <a:cs typeface="Arial"/>
              </a:rPr>
              <a:t>Module 1: Self Awareness</a:t>
            </a:r>
            <a:endParaRPr lang="en-GB"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Rounded Corners 72">
            <a:extLst>
              <a:ext uri="{FF2B5EF4-FFF2-40B4-BE49-F238E27FC236}">
                <a16:creationId xmlns:a16="http://schemas.microsoft.com/office/drawing/2014/main" id="{567B7899-E910-48DB-84D9-0FC7DCF9BA9F}"/>
              </a:ext>
            </a:extLst>
          </p:cNvPr>
          <p:cNvSpPr/>
          <p:nvPr/>
        </p:nvSpPr>
        <p:spPr>
          <a:xfrm>
            <a:off x="4463676" y="1776157"/>
            <a:ext cx="2327518" cy="466329"/>
          </a:xfrm>
          <a:prstGeom prst="roundRect">
            <a:avLst/>
          </a:prstGeom>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0" tIns="0" rIns="0" bIns="0" rtlCol="0" anchor="ctr" anchorCtr="0"/>
          <a:lstStyle/>
          <a:p>
            <a:pPr algn="ctr" defTabSz="216995"/>
            <a:r>
              <a:rPr lang="en-GB"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Module 2: Navigating Your Career</a:t>
            </a:r>
          </a:p>
        </p:txBody>
      </p:sp>
      <p:sp>
        <p:nvSpPr>
          <p:cNvPr id="19" name="Rectangle: Rounded Corners 71">
            <a:extLst>
              <a:ext uri="{FF2B5EF4-FFF2-40B4-BE49-F238E27FC236}">
                <a16:creationId xmlns:a16="http://schemas.microsoft.com/office/drawing/2014/main" id="{8E4EFEE8-1628-B75D-089E-E6522D5956B4}"/>
              </a:ext>
            </a:extLst>
          </p:cNvPr>
          <p:cNvSpPr/>
          <p:nvPr/>
        </p:nvSpPr>
        <p:spPr>
          <a:xfrm>
            <a:off x="1820267" y="4076659"/>
            <a:ext cx="2427654" cy="1461246"/>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r>
              <a:rPr lang="en-GB" sz="1200" b="1" dirty="0">
                <a:solidFill>
                  <a:prstClr val="black"/>
                </a:solidFill>
                <a:latin typeface="Arial"/>
                <a:cs typeface="Arial"/>
              </a:rPr>
              <a:t>Authentic Leadership II (3 hrs)</a:t>
            </a:r>
          </a:p>
          <a:p>
            <a:pPr marL="128545" indent="-128545" defTabSz="752460">
              <a:buFont typeface="Arial,Sans-Serif" panose="020B0604020202020204" pitchFamily="34" charset="0"/>
              <a:buChar char="•"/>
            </a:pPr>
            <a:r>
              <a:rPr lang="en-GB" sz="1050" dirty="0">
                <a:solidFill>
                  <a:prstClr val="black"/>
                </a:solidFill>
                <a:latin typeface="Arial"/>
                <a:cs typeface="Arial"/>
              </a:rPr>
              <a:t>Why visibility matters &amp; how to get it right </a:t>
            </a:r>
          </a:p>
          <a:p>
            <a:pPr marL="128545" indent="-128545" defTabSz="752460">
              <a:buFont typeface="Arial,Sans-Serif" panose="020B0604020202020204" pitchFamily="34" charset="0"/>
              <a:buChar char="•"/>
            </a:pPr>
            <a:r>
              <a:rPr lang="en-GB" sz="1050" dirty="0">
                <a:solidFill>
                  <a:prstClr val="black"/>
                </a:solidFill>
                <a:latin typeface="Arial"/>
                <a:cs typeface="Arial"/>
              </a:rPr>
              <a:t>Maximising DiSC for effective communication, motivation and influence</a:t>
            </a:r>
          </a:p>
          <a:p>
            <a:pPr marL="128545" indent="-128545" defTabSz="752460">
              <a:buFont typeface="Arial,Sans-Serif" panose="020B0604020202020204" pitchFamily="34" charset="0"/>
              <a:buChar char="•"/>
            </a:pPr>
            <a:r>
              <a:rPr lang="en-GB" sz="1050" dirty="0">
                <a:solidFill>
                  <a:prstClr val="black"/>
                </a:solidFill>
                <a:latin typeface="Arial"/>
                <a:cs typeface="Arial"/>
              </a:rPr>
              <a:t>Reflection and Action Planning</a:t>
            </a:r>
          </a:p>
          <a:p>
            <a:pPr marL="128545" indent="-128545" defTabSz="752460">
              <a:buFont typeface="Arial,Sans-Serif" panose="020B0604020202020204" pitchFamily="34" charset="0"/>
              <a:buChar char="•"/>
            </a:pPr>
            <a:endParaRPr lang="en-GB" sz="900" dirty="0">
              <a:solidFill>
                <a:prstClr val="black"/>
              </a:solidFill>
              <a:latin typeface="Arial"/>
              <a:cs typeface="Arial"/>
            </a:endParaRPr>
          </a:p>
        </p:txBody>
      </p:sp>
      <p:sp>
        <p:nvSpPr>
          <p:cNvPr id="24" name="Rectangle: Rounded Corners 71">
            <a:extLst>
              <a:ext uri="{FF2B5EF4-FFF2-40B4-BE49-F238E27FC236}">
                <a16:creationId xmlns:a16="http://schemas.microsoft.com/office/drawing/2014/main" id="{5C63A1BE-7741-408E-95B7-8DC3127D5260}"/>
              </a:ext>
            </a:extLst>
          </p:cNvPr>
          <p:cNvSpPr/>
          <p:nvPr/>
        </p:nvSpPr>
        <p:spPr>
          <a:xfrm>
            <a:off x="4443534" y="4080991"/>
            <a:ext cx="2350763" cy="1456914"/>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defRPr/>
            </a:pPr>
            <a:endParaRPr lang="en-GB" sz="1200" b="1" dirty="0">
              <a:solidFill>
                <a:prstClr val="black"/>
              </a:solidFill>
              <a:latin typeface="Arial" panose="020B0604020202020204" pitchFamily="34" charset="0"/>
              <a:cs typeface="Arial" panose="020B0604020202020204" pitchFamily="34" charset="0"/>
            </a:endParaRPr>
          </a:p>
          <a:p>
            <a:pPr algn="ctr" defTabSz="385767">
              <a:defRPr/>
            </a:pPr>
            <a:r>
              <a:rPr lang="en-GB" sz="1200" b="1" dirty="0">
                <a:solidFill>
                  <a:prstClr val="black"/>
                </a:solidFill>
                <a:latin typeface="Arial" panose="020B0604020202020204" pitchFamily="34" charset="0"/>
                <a:cs typeface="Arial" panose="020B0604020202020204" pitchFamily="34" charset="0"/>
              </a:rPr>
              <a:t>Strategic Networking (2.5hrs)</a:t>
            </a:r>
          </a:p>
          <a:p>
            <a:pPr marL="136921" indent="-136921"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What is Strategic Networking?</a:t>
            </a:r>
          </a:p>
          <a:p>
            <a:pPr marL="136921" indent="-136921"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Exploring approaches to networking</a:t>
            </a:r>
          </a:p>
          <a:p>
            <a:pPr marL="136921" indent="-136921"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Tools for effective networking and follow-up</a:t>
            </a:r>
          </a:p>
          <a:p>
            <a:pPr marL="136921" indent="-136921"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Looking at your network</a:t>
            </a:r>
          </a:p>
          <a:p>
            <a:pPr marL="136921" indent="-136921" defTabSz="752460">
              <a:buFont typeface="Arial" panose="020B0604020202020204" pitchFamily="34" charset="0"/>
              <a:buChar char="•"/>
            </a:pPr>
            <a:r>
              <a:rPr lang="en-GB" sz="1050" dirty="0">
                <a:solidFill>
                  <a:prstClr val="black"/>
                </a:solidFill>
                <a:latin typeface="Arial" panose="020B0604020202020204" pitchFamily="34" charset="0"/>
                <a:cs typeface="Arial" panose="020B0604020202020204" pitchFamily="34" charset="0"/>
              </a:rPr>
              <a:t>Reflections on strategic, operational &amp; personal networking</a:t>
            </a:r>
          </a:p>
          <a:p>
            <a:pPr marL="72331" indent="-72331" defTabSz="752460">
              <a:buFont typeface="Arial" panose="020B0604020202020204" pitchFamily="34" charset="0"/>
              <a:buChar char="•"/>
            </a:pPr>
            <a:endParaRPr lang="en-GB" sz="900" dirty="0">
              <a:solidFill>
                <a:prstClr val="black"/>
              </a:solidFill>
              <a:latin typeface="Arial" panose="020B0604020202020204" pitchFamily="34" charset="0"/>
              <a:cs typeface="Arial" panose="020B0604020202020204" pitchFamily="34" charset="0"/>
            </a:endParaRPr>
          </a:p>
          <a:p>
            <a:pPr algn="ctr" defTabSz="752460">
              <a:lnSpc>
                <a:spcPct val="114000"/>
              </a:lnSpc>
              <a:spcAft>
                <a:spcPts val="253"/>
              </a:spcAft>
            </a:pPr>
            <a:endParaRPr lang="en-GB" sz="600" dirty="0">
              <a:solidFill>
                <a:prstClr val="black"/>
              </a:solidFill>
              <a:latin typeface="Arial" panose="020B0604020202020204" pitchFamily="34" charset="0"/>
              <a:cs typeface="Arial" panose="020B0604020202020204" pitchFamily="34" charset="0"/>
            </a:endParaRPr>
          </a:p>
        </p:txBody>
      </p:sp>
      <p:sp>
        <p:nvSpPr>
          <p:cNvPr id="25" name="Rectangle: Rounded Corners 71">
            <a:extLst>
              <a:ext uri="{FF2B5EF4-FFF2-40B4-BE49-F238E27FC236}">
                <a16:creationId xmlns:a16="http://schemas.microsoft.com/office/drawing/2014/main" id="{6C1C846F-AB90-4CC8-9B85-A00431AA10BB}"/>
              </a:ext>
            </a:extLst>
          </p:cNvPr>
          <p:cNvSpPr/>
          <p:nvPr/>
        </p:nvSpPr>
        <p:spPr>
          <a:xfrm>
            <a:off x="4463676" y="5610432"/>
            <a:ext cx="2327518" cy="1236609"/>
          </a:xfrm>
          <a:prstGeom prst="roundRect">
            <a:avLst>
              <a:gd name="adj" fmla="val 717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ctr" defTabSz="385767">
              <a:spcAft>
                <a:spcPts val="235"/>
              </a:spcAft>
              <a:defRPr/>
            </a:pPr>
            <a:r>
              <a:rPr lang="en-GB" sz="1200" b="1" dirty="0">
                <a:solidFill>
                  <a:prstClr val="black"/>
                </a:solidFill>
                <a:latin typeface="Arial"/>
                <a:cs typeface="Arial"/>
              </a:rPr>
              <a:t>Action Learning Sets (2.5hrs) </a:t>
            </a:r>
          </a:p>
          <a:p>
            <a:pPr algn="ctr" defTabSz="385767">
              <a:spcAft>
                <a:spcPts val="235"/>
              </a:spcAft>
              <a:defRPr/>
            </a:pPr>
            <a:endParaRPr lang="en-GB" sz="1100" b="1" dirty="0">
              <a:solidFill>
                <a:prstClr val="black"/>
              </a:solidFill>
              <a:latin typeface="Arial" panose="020B0604020202020204" pitchFamily="34" charset="0"/>
              <a:cs typeface="Arial" panose="020B0604020202020204" pitchFamily="34" charset="0"/>
            </a:endParaRPr>
          </a:p>
          <a:p>
            <a:pPr algn="ctr" defTabSz="752460">
              <a:spcAft>
                <a:spcPts val="235"/>
              </a:spcAft>
            </a:pPr>
            <a:r>
              <a:rPr lang="en-GB" sz="900" dirty="0">
                <a:solidFill>
                  <a:prstClr val="black"/>
                </a:solidFill>
                <a:latin typeface="Arial"/>
                <a:cs typeface="Arial"/>
              </a:rPr>
              <a:t> </a:t>
            </a:r>
            <a:r>
              <a:rPr lang="en-GB" sz="1050" dirty="0">
                <a:solidFill>
                  <a:prstClr val="black"/>
                </a:solidFill>
                <a:latin typeface="Arial"/>
                <a:cs typeface="Arial"/>
              </a:rPr>
              <a:t>Working in small groups, each delegate shares a live challenge that they would value team support to work through</a:t>
            </a:r>
            <a:r>
              <a:rPr lang="en-GB" sz="900" dirty="0">
                <a:solidFill>
                  <a:prstClr val="black"/>
                </a:solidFill>
                <a:latin typeface="Arial"/>
                <a:cs typeface="Arial"/>
              </a:rPr>
              <a:t>.</a:t>
            </a:r>
            <a:endParaRPr lang="en-GB" sz="900" dirty="0">
              <a:solidFill>
                <a:prstClr val="black"/>
              </a:solidFill>
              <a:latin typeface="Arial" panose="020B0604020202020204" pitchFamily="34" charset="0"/>
              <a:cs typeface="Arial" panose="020B0604020202020204" pitchFamily="34" charset="0"/>
            </a:endParaRPr>
          </a:p>
        </p:txBody>
      </p:sp>
      <p:sp>
        <p:nvSpPr>
          <p:cNvPr id="26" name="Rectangle: Rounded Corners 71">
            <a:extLst>
              <a:ext uri="{FF2B5EF4-FFF2-40B4-BE49-F238E27FC236}">
                <a16:creationId xmlns:a16="http://schemas.microsoft.com/office/drawing/2014/main" id="{0DDF8F5C-3688-49D3-A10D-A324CB309BFF}"/>
              </a:ext>
            </a:extLst>
          </p:cNvPr>
          <p:cNvSpPr/>
          <p:nvPr/>
        </p:nvSpPr>
        <p:spPr>
          <a:xfrm>
            <a:off x="444375" y="1774569"/>
            <a:ext cx="1165698" cy="466329"/>
          </a:xfrm>
          <a:prstGeom prst="roundRect">
            <a:avLst/>
          </a:prstGeom>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0" tIns="0" rIns="0" bIns="0" rtlCol="0" anchor="ctr" anchorCtr="0"/>
          <a:lstStyle/>
          <a:p>
            <a:pPr algn="ctr" defTabSz="216995"/>
            <a:r>
              <a:rPr lang="en-GB" sz="1400" b="1" dirty="0">
                <a:solidFill>
                  <a:prstClr val="white"/>
                </a:solidFill>
                <a:effectLst>
                  <a:outerShdw blurRad="38100" dist="38100" dir="2700000" algn="tl">
                    <a:srgbClr val="000000">
                      <a:alpha val="43137"/>
                    </a:srgbClr>
                  </a:outerShdw>
                </a:effectLst>
                <a:latin typeface="Arial"/>
                <a:cs typeface="Arial"/>
              </a:rPr>
              <a:t>Pre-work</a:t>
            </a:r>
            <a:endParaRPr lang="en-GB"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Rounded Corners 72">
            <a:extLst>
              <a:ext uri="{FF2B5EF4-FFF2-40B4-BE49-F238E27FC236}">
                <a16:creationId xmlns:a16="http://schemas.microsoft.com/office/drawing/2014/main" id="{26F47C38-0DC1-46FD-96D0-869EC9CF23A2}"/>
              </a:ext>
            </a:extLst>
          </p:cNvPr>
          <p:cNvSpPr/>
          <p:nvPr/>
        </p:nvSpPr>
        <p:spPr>
          <a:xfrm>
            <a:off x="6948279" y="1776157"/>
            <a:ext cx="2640346" cy="464741"/>
          </a:xfrm>
          <a:prstGeom prst="roundRect">
            <a:avLst/>
          </a:prstGeom>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lIns="0" tIns="0" rIns="0" bIns="0" rtlCol="0" anchor="ctr" anchorCtr="0"/>
          <a:lstStyle/>
          <a:p>
            <a:pPr algn="ctr" defTabSz="216995"/>
            <a:r>
              <a:rPr lang="en-GB"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Module 3: Developing your Authentic You </a:t>
            </a:r>
          </a:p>
        </p:txBody>
      </p:sp>
    </p:spTree>
    <p:extLst>
      <p:ext uri="{BB962C8B-B14F-4D97-AF65-F5344CB8AC3E}">
        <p14:creationId xmlns:p14="http://schemas.microsoft.com/office/powerpoint/2010/main" val="1957376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A801B8-B48C-4CFC-9745-13132B8BCE65}"/>
              </a:ext>
            </a:extLst>
          </p:cNvPr>
          <p:cNvSpPr>
            <a:spLocks noGrp="1"/>
          </p:cNvSpPr>
          <p:nvPr>
            <p:ph type="title"/>
          </p:nvPr>
        </p:nvSpPr>
        <p:spPr/>
        <p:txBody>
          <a:bodyPr/>
          <a:lstStyle/>
          <a:p>
            <a:r>
              <a:rPr lang="en-GB" sz="3600" b="1" dirty="0"/>
              <a:t>Accelerate</a:t>
            </a:r>
          </a:p>
        </p:txBody>
      </p:sp>
      <p:sp>
        <p:nvSpPr>
          <p:cNvPr id="4" name="Footer Placeholder 3">
            <a:extLst>
              <a:ext uri="{FF2B5EF4-FFF2-40B4-BE49-F238E27FC236}">
                <a16:creationId xmlns:a16="http://schemas.microsoft.com/office/drawing/2014/main" id="{30109180-7556-4340-B90E-3AD2BA4C760F}"/>
              </a:ext>
            </a:extLst>
          </p:cNvPr>
          <p:cNvSpPr>
            <a:spLocks noGrp="1"/>
          </p:cNvSpPr>
          <p:nvPr>
            <p:ph type="ftr" sz="quarter" idx="11"/>
          </p:nvPr>
        </p:nvSpPr>
        <p:spPr/>
        <p:txBody>
          <a:bodyPr/>
          <a:lstStyle/>
          <a:p>
            <a:r>
              <a:rPr lang="en-GB" noProof="0" dirty="0"/>
              <a:t>© Lloyd’s</a:t>
            </a:r>
          </a:p>
        </p:txBody>
      </p:sp>
      <p:sp>
        <p:nvSpPr>
          <p:cNvPr id="7" name="Text Placeholder 6">
            <a:extLst>
              <a:ext uri="{FF2B5EF4-FFF2-40B4-BE49-F238E27FC236}">
                <a16:creationId xmlns:a16="http://schemas.microsoft.com/office/drawing/2014/main" id="{79188CD8-C620-4F29-BDBB-8C6D5D1FB366}"/>
              </a:ext>
            </a:extLst>
          </p:cNvPr>
          <p:cNvSpPr>
            <a:spLocks noGrp="1"/>
          </p:cNvSpPr>
          <p:nvPr>
            <p:ph type="body" sz="quarter" idx="13"/>
          </p:nvPr>
        </p:nvSpPr>
        <p:spPr>
          <a:xfrm>
            <a:off x="454761" y="1223197"/>
            <a:ext cx="9145238" cy="463472"/>
          </a:xfrm>
        </p:spPr>
        <p:txBody>
          <a:bodyPr/>
          <a:lstStyle/>
          <a:p>
            <a:r>
              <a:rPr lang="en-GB" sz="2000" b="1" dirty="0"/>
              <a:t>Roles and commitments</a:t>
            </a:r>
          </a:p>
        </p:txBody>
      </p:sp>
      <p:pic>
        <p:nvPicPr>
          <p:cNvPr id="27" name="Graphic 26" descr="Door Open with solid fill">
            <a:extLst>
              <a:ext uri="{FF2B5EF4-FFF2-40B4-BE49-F238E27FC236}">
                <a16:creationId xmlns:a16="http://schemas.microsoft.com/office/drawing/2014/main" id="{29ADD654-2DBF-348D-40BA-5E83BF6666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8035" y="1822384"/>
            <a:ext cx="914400" cy="914400"/>
          </a:xfrm>
          <a:prstGeom prst="rect">
            <a:avLst/>
          </a:prstGeom>
        </p:spPr>
      </p:pic>
      <p:pic>
        <p:nvPicPr>
          <p:cNvPr id="29" name="Graphic 28" descr="Social distancing with solid fill">
            <a:extLst>
              <a:ext uri="{FF2B5EF4-FFF2-40B4-BE49-F238E27FC236}">
                <a16:creationId xmlns:a16="http://schemas.microsoft.com/office/drawing/2014/main" id="{2DC4F559-6B40-2295-5A1E-4EDE9B8B41A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0758"/>
          <a:stretch/>
        </p:blipFill>
        <p:spPr>
          <a:xfrm>
            <a:off x="3761224" y="1940941"/>
            <a:ext cx="1123258" cy="685793"/>
          </a:xfrm>
          <a:prstGeom prst="rect">
            <a:avLst/>
          </a:prstGeom>
        </p:spPr>
      </p:pic>
      <p:cxnSp>
        <p:nvCxnSpPr>
          <p:cNvPr id="32" name="Straight Connector 31">
            <a:extLst>
              <a:ext uri="{FF2B5EF4-FFF2-40B4-BE49-F238E27FC236}">
                <a16:creationId xmlns:a16="http://schemas.microsoft.com/office/drawing/2014/main" id="{A67DA545-6AC3-E99D-093E-7817434C3681}"/>
              </a:ext>
            </a:extLst>
          </p:cNvPr>
          <p:cNvCxnSpPr/>
          <p:nvPr/>
        </p:nvCxnSpPr>
        <p:spPr bwMode="auto">
          <a:xfrm rot="10800000" flipH="1">
            <a:off x="3693860" y="3807461"/>
            <a:ext cx="2590292" cy="0"/>
          </a:xfrm>
          <a:prstGeom prst="line">
            <a:avLst/>
          </a:prstGeom>
          <a:solidFill>
            <a:srgbClr val="1E35BF"/>
          </a:solidFill>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11">
            <a:extLst>
              <a:ext uri="{FF2B5EF4-FFF2-40B4-BE49-F238E27FC236}">
                <a16:creationId xmlns:a16="http://schemas.microsoft.com/office/drawing/2014/main" id="{87D33CF2-039C-4FA5-9059-DD4578F5B6AE}"/>
              </a:ext>
            </a:extLst>
          </p:cNvPr>
          <p:cNvGrpSpPr>
            <a:grpSpLocks/>
          </p:cNvGrpSpPr>
          <p:nvPr/>
        </p:nvGrpSpPr>
        <p:grpSpPr bwMode="auto">
          <a:xfrm>
            <a:off x="268436" y="1804155"/>
            <a:ext cx="6015716" cy="5087277"/>
            <a:chOff x="6756553" y="1562029"/>
            <a:chExt cx="2097843" cy="4490507"/>
          </a:xfrm>
          <a:solidFill>
            <a:srgbClr val="1E35BF"/>
          </a:solidFill>
        </p:grpSpPr>
        <p:sp>
          <p:nvSpPr>
            <p:cNvPr id="31" name="Rounded Rectangle 20">
              <a:extLst>
                <a:ext uri="{FF2B5EF4-FFF2-40B4-BE49-F238E27FC236}">
                  <a16:creationId xmlns:a16="http://schemas.microsoft.com/office/drawing/2014/main" id="{267F09F4-BBEA-49EC-99F4-93219415F019}"/>
                </a:ext>
              </a:extLst>
            </p:cNvPr>
            <p:cNvSpPr/>
            <p:nvPr/>
          </p:nvSpPr>
          <p:spPr>
            <a:xfrm>
              <a:off x="6766082" y="1661237"/>
              <a:ext cx="2080588" cy="4391299"/>
            </a:xfrm>
            <a:prstGeom prst="roundRect">
              <a:avLst/>
            </a:prstGeom>
            <a:grpFill/>
            <a:ln w="3492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33384">
                <a:defRPr/>
              </a:pPr>
              <a:endParaRPr lang="en-US" sz="1641" dirty="0">
                <a:solidFill>
                  <a:prstClr val="white"/>
                </a:solidFill>
                <a:latin typeface="Arial"/>
                <a:cs typeface="Arial" pitchFamily="34" charset="0"/>
              </a:endParaRPr>
            </a:p>
          </p:txBody>
        </p:sp>
        <p:sp>
          <p:nvSpPr>
            <p:cNvPr id="33" name="Rounded Rectangle 22">
              <a:extLst>
                <a:ext uri="{FF2B5EF4-FFF2-40B4-BE49-F238E27FC236}">
                  <a16:creationId xmlns:a16="http://schemas.microsoft.com/office/drawing/2014/main" id="{74F2567B-EF09-4A7D-9D6F-68E627DF48BF}"/>
                </a:ext>
              </a:extLst>
            </p:cNvPr>
            <p:cNvSpPr/>
            <p:nvPr/>
          </p:nvSpPr>
          <p:spPr>
            <a:xfrm>
              <a:off x="6756553" y="1562029"/>
              <a:ext cx="2090118" cy="785060"/>
            </a:xfrm>
            <a:prstGeom prst="roundRect">
              <a:avLst/>
            </a:prstGeom>
            <a:grpFill/>
            <a:ln w="2857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33384">
                <a:defRPr/>
              </a:pPr>
              <a:endParaRPr lang="en-US" sz="1641" dirty="0">
                <a:solidFill>
                  <a:prstClr val="white"/>
                </a:solidFill>
                <a:latin typeface="Arial"/>
                <a:cs typeface="Arial" pitchFamily="34" charset="0"/>
              </a:endParaRPr>
            </a:p>
          </p:txBody>
        </p:sp>
        <p:sp>
          <p:nvSpPr>
            <p:cNvPr id="37" name="TextBox 36">
              <a:extLst>
                <a:ext uri="{FF2B5EF4-FFF2-40B4-BE49-F238E27FC236}">
                  <a16:creationId xmlns:a16="http://schemas.microsoft.com/office/drawing/2014/main" id="{F4D39ADD-FCB4-4C10-9392-CD3CF4650A11}"/>
                </a:ext>
              </a:extLst>
            </p:cNvPr>
            <p:cNvSpPr txBox="1"/>
            <p:nvPr/>
          </p:nvSpPr>
          <p:spPr>
            <a:xfrm>
              <a:off x="6811347" y="1788739"/>
              <a:ext cx="1980530" cy="335819"/>
            </a:xfrm>
            <a:prstGeom prst="rect">
              <a:avLst/>
            </a:prstGeom>
            <a:noFill/>
          </p:spPr>
          <p:txBody>
            <a:bodyPr>
              <a:spAutoFit/>
            </a:bodyPr>
            <a:lstStyle/>
            <a:p>
              <a:pPr algn="ctr" defTabSz="833384">
                <a:defRPr/>
              </a:pPr>
              <a:r>
                <a:rPr lang="en-US" sz="1823" b="1" kern="1000" spc="-91" dirty="0">
                  <a:solidFill>
                    <a:prstClr val="white"/>
                  </a:solidFill>
                  <a:latin typeface="Arial"/>
                  <a:cs typeface="Calibri" pitchFamily="34" charset="0"/>
                </a:rPr>
                <a:t>Participant</a:t>
              </a:r>
            </a:p>
          </p:txBody>
        </p:sp>
        <p:sp>
          <p:nvSpPr>
            <p:cNvPr id="38" name="TextBox 37">
              <a:extLst>
                <a:ext uri="{FF2B5EF4-FFF2-40B4-BE49-F238E27FC236}">
                  <a16:creationId xmlns:a16="http://schemas.microsoft.com/office/drawing/2014/main" id="{79E2C132-83FF-4653-B4D4-F74ED3964DBF}"/>
                </a:ext>
              </a:extLst>
            </p:cNvPr>
            <p:cNvSpPr txBox="1">
              <a:spLocks noChangeArrowheads="1"/>
            </p:cNvSpPr>
            <p:nvPr/>
          </p:nvSpPr>
          <p:spPr bwMode="auto">
            <a:xfrm>
              <a:off x="6790745" y="2380266"/>
              <a:ext cx="2063651" cy="34276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cs typeface="Arial" charset="0"/>
                </a:defRPr>
              </a:lvl1pPr>
              <a:lvl2pPr marL="742950" indent="-285750" eaLnBrk="0" hangingPunct="0">
                <a:defRPr sz="2400">
                  <a:solidFill>
                    <a:schemeClr val="bg1"/>
                  </a:solidFill>
                  <a:latin typeface="Times New Roman" pitchFamily="18" charset="0"/>
                  <a:cs typeface="Arial" charset="0"/>
                </a:defRPr>
              </a:lvl2pPr>
              <a:lvl3pPr marL="1143000" indent="-228600" eaLnBrk="0" hangingPunct="0">
                <a:defRPr sz="2400">
                  <a:solidFill>
                    <a:schemeClr val="bg1"/>
                  </a:solidFill>
                  <a:latin typeface="Times New Roman" pitchFamily="18" charset="0"/>
                  <a:cs typeface="Arial" charset="0"/>
                </a:defRPr>
              </a:lvl3pPr>
              <a:lvl4pPr marL="1600200" indent="-228600" eaLnBrk="0" hangingPunct="0">
                <a:defRPr sz="2400">
                  <a:solidFill>
                    <a:schemeClr val="bg1"/>
                  </a:solidFill>
                  <a:latin typeface="Times New Roman" pitchFamily="18" charset="0"/>
                  <a:cs typeface="Arial" charset="0"/>
                </a:defRPr>
              </a:lvl4pPr>
              <a:lvl5pPr marL="2057400" indent="-228600" eaLnBrk="0" hangingPunct="0">
                <a:defRPr sz="2400">
                  <a:solidFill>
                    <a:schemeClr val="bg1"/>
                  </a:solidFill>
                  <a:latin typeface="Times New Roman" pitchFamily="18" charset="0"/>
                  <a:cs typeface="Arial" charset="0"/>
                </a:defRPr>
              </a:lvl5pPr>
              <a:lvl6pPr marL="2514600" indent="-228600" defTabSz="457200" eaLnBrk="0" fontAlgn="base" hangingPunct="0">
                <a:spcBef>
                  <a:spcPct val="0"/>
                </a:spcBef>
                <a:spcAft>
                  <a:spcPct val="0"/>
                </a:spcAft>
                <a:defRPr sz="2400">
                  <a:solidFill>
                    <a:schemeClr val="bg1"/>
                  </a:solidFill>
                  <a:latin typeface="Times New Roman" pitchFamily="18" charset="0"/>
                  <a:cs typeface="Arial" charset="0"/>
                </a:defRPr>
              </a:lvl6pPr>
              <a:lvl7pPr marL="2971800" indent="-228600" defTabSz="457200" eaLnBrk="0" fontAlgn="base" hangingPunct="0">
                <a:spcBef>
                  <a:spcPct val="0"/>
                </a:spcBef>
                <a:spcAft>
                  <a:spcPct val="0"/>
                </a:spcAft>
                <a:defRPr sz="2400">
                  <a:solidFill>
                    <a:schemeClr val="bg1"/>
                  </a:solidFill>
                  <a:latin typeface="Times New Roman" pitchFamily="18" charset="0"/>
                  <a:cs typeface="Arial" charset="0"/>
                </a:defRPr>
              </a:lvl7pPr>
              <a:lvl8pPr marL="3429000" indent="-228600" defTabSz="457200" eaLnBrk="0" fontAlgn="base" hangingPunct="0">
                <a:spcBef>
                  <a:spcPct val="0"/>
                </a:spcBef>
                <a:spcAft>
                  <a:spcPct val="0"/>
                </a:spcAft>
                <a:defRPr sz="2400">
                  <a:solidFill>
                    <a:schemeClr val="bg1"/>
                  </a:solidFill>
                  <a:latin typeface="Times New Roman" pitchFamily="18" charset="0"/>
                  <a:cs typeface="Arial" charset="0"/>
                </a:defRPr>
              </a:lvl8pPr>
              <a:lvl9pPr marL="3886200" indent="-228600" defTabSz="457200" eaLnBrk="0" fontAlgn="base" hangingPunct="0">
                <a:spcBef>
                  <a:spcPct val="0"/>
                </a:spcBef>
                <a:spcAft>
                  <a:spcPct val="0"/>
                </a:spcAft>
                <a:defRPr sz="2400">
                  <a:solidFill>
                    <a:schemeClr val="bg1"/>
                  </a:solidFill>
                  <a:latin typeface="Times New Roman" pitchFamily="18" charset="0"/>
                  <a:cs typeface="Arial" charset="0"/>
                </a:defRPr>
              </a:lvl9pPr>
            </a:lstStyle>
            <a:p>
              <a:pPr marL="171450" marR="0" lvl="0" indent="-171450" algn="l" defTabSz="8333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Attend all the programme development events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Own your learning, choose specific actions to apply what you learn.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Contribute, be open to learning from other cohort members and openly share your experiences.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Engage with your sponsor to broaden your access, connections and learning opportunities</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Network, proactively make connections with your fellow participants and find ways to utilise their professional networks.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Partner with your </a:t>
              </a:r>
              <a:r>
                <a:rPr lang="en-GB" sz="1400" dirty="0">
                  <a:solidFill>
                    <a:prstClr val="white"/>
                  </a:solidFill>
                  <a:latin typeface="Arial"/>
                  <a:cs typeface="+mn-cs"/>
                </a:rPr>
                <a:t>L</a:t>
              </a:r>
              <a:r>
                <a:rPr kumimoji="0" lang="en-GB" sz="1400" b="0" i="0" u="none" strike="noStrike" kern="1200" cap="none" spc="0" normalizeH="0" baseline="0" noProof="0" dirty="0">
                  <a:ln>
                    <a:noFill/>
                  </a:ln>
                  <a:solidFill>
                    <a:prstClr val="white"/>
                  </a:solidFill>
                  <a:effectLst/>
                  <a:uLnTx/>
                  <a:uFillTx/>
                  <a:latin typeface="Arial"/>
                  <a:ea typeface="+mn-ea"/>
                  <a:cs typeface="+mn-cs"/>
                </a:rPr>
                <a:t>ine Manager to apply your learning and stretch yourself to prepare for more senior level opportunities.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Schedule all necessary meetings with the Line Manager and Sponsor. </a:t>
              </a:r>
            </a:p>
            <a:p>
              <a:pPr marL="171450" marR="0" lvl="0" indent="-171450" algn="l" defTabSz="752486" rtl="0" eaLnBrk="1" fontAlgn="auto" latinLnBrk="0" hangingPunct="1">
                <a:lnSpc>
                  <a:spcPct val="100000"/>
                </a:lnSpc>
                <a:spcBef>
                  <a:spcPts val="999"/>
                </a:spcBef>
                <a:spcAft>
                  <a:spcPts val="399"/>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Own your future career path. </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41" name="Graphic 40" descr="Artificial Intelligence with solid fill">
            <a:extLst>
              <a:ext uri="{FF2B5EF4-FFF2-40B4-BE49-F238E27FC236}">
                <a16:creationId xmlns:a16="http://schemas.microsoft.com/office/drawing/2014/main" id="{C4DCE36B-935F-44A6-8FB7-49A18FA63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9099" y="1870033"/>
            <a:ext cx="833377" cy="833377"/>
          </a:xfrm>
          <a:prstGeom prst="rect">
            <a:avLst/>
          </a:prstGeom>
        </p:spPr>
      </p:pic>
      <p:sp>
        <p:nvSpPr>
          <p:cNvPr id="42" name="Speech Bubble: Rectangle with Corners Rounded 41">
            <a:extLst>
              <a:ext uri="{FF2B5EF4-FFF2-40B4-BE49-F238E27FC236}">
                <a16:creationId xmlns:a16="http://schemas.microsoft.com/office/drawing/2014/main" id="{C098B6B5-13C6-4150-B2F7-C3D98405E5DC}"/>
              </a:ext>
            </a:extLst>
          </p:cNvPr>
          <p:cNvSpPr/>
          <p:nvPr/>
        </p:nvSpPr>
        <p:spPr>
          <a:xfrm>
            <a:off x="6747508" y="3526521"/>
            <a:ext cx="2799510" cy="1132295"/>
          </a:xfrm>
          <a:prstGeom prst="wedgeRoundRectCallout">
            <a:avLst>
              <a:gd name="adj1" fmla="val -38694"/>
              <a:gd name="adj2" fmla="val 72436"/>
              <a:gd name="adj3" fmla="val 16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bg1"/>
                </a:solidFill>
                <a:latin typeface="+mj-lt"/>
                <a:ea typeface="Times New Roman" panose="02020603050405020304" pitchFamily="18" charset="0"/>
                <a:cs typeface="Arial" panose="020B0604020202020204" pitchFamily="34" charset="0"/>
              </a:rPr>
              <a:t>“The Accelerate course has been really insightful as I’ve been able to understand more about how to navigate the path to authentic leadership as a black woman in the insurance industry</a:t>
            </a:r>
            <a:r>
              <a:rPr lang="en-GB" sz="1200" i="1" dirty="0">
                <a:solidFill>
                  <a:schemeClr val="bg1"/>
                </a:solidFill>
                <a:latin typeface="+mj-lt"/>
                <a:ea typeface="Times New Roman" panose="02020603050405020304" pitchFamily="18" charset="0"/>
              </a:rPr>
              <a:t>”</a:t>
            </a:r>
            <a:endParaRPr lang="en-GB" sz="1200" dirty="0">
              <a:solidFill>
                <a:schemeClr val="bg1"/>
              </a:solidFill>
              <a:latin typeface="+mj-lt"/>
            </a:endParaRPr>
          </a:p>
        </p:txBody>
      </p:sp>
      <p:sp>
        <p:nvSpPr>
          <p:cNvPr id="45" name="Speech Bubble: Rectangle with Corners Rounded 44">
            <a:extLst>
              <a:ext uri="{FF2B5EF4-FFF2-40B4-BE49-F238E27FC236}">
                <a16:creationId xmlns:a16="http://schemas.microsoft.com/office/drawing/2014/main" id="{CB2913CC-C504-4937-927A-2A19BA1D1AB9}"/>
              </a:ext>
            </a:extLst>
          </p:cNvPr>
          <p:cNvSpPr/>
          <p:nvPr/>
        </p:nvSpPr>
        <p:spPr>
          <a:xfrm>
            <a:off x="6747508" y="1858690"/>
            <a:ext cx="2799510" cy="1088570"/>
          </a:xfrm>
          <a:prstGeom prst="wedgeRoundRectCallout">
            <a:avLst>
              <a:gd name="adj1" fmla="val -4150"/>
              <a:gd name="adj2" fmla="val 67322"/>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a:t>
            </a:r>
            <a:r>
              <a:rPr lang="en-GB" sz="1200" i="1" dirty="0"/>
              <a:t>Being on the Accelerate programme has helped me to actively think about career progression - where the opportunities are and how to prepare for obstacles that can get in the way.</a:t>
            </a:r>
            <a:endParaRPr lang="en-US" sz="1200" i="1" dirty="0"/>
          </a:p>
        </p:txBody>
      </p:sp>
      <p:sp>
        <p:nvSpPr>
          <p:cNvPr id="46" name="Speech Bubble: Rectangle with Corners Rounded 45">
            <a:extLst>
              <a:ext uri="{FF2B5EF4-FFF2-40B4-BE49-F238E27FC236}">
                <a16:creationId xmlns:a16="http://schemas.microsoft.com/office/drawing/2014/main" id="{BFB7E087-A6DC-40D2-9F33-E3B4FFB21876}"/>
              </a:ext>
            </a:extLst>
          </p:cNvPr>
          <p:cNvSpPr/>
          <p:nvPr/>
        </p:nvSpPr>
        <p:spPr>
          <a:xfrm>
            <a:off x="6747508" y="5245529"/>
            <a:ext cx="2799510" cy="841062"/>
          </a:xfrm>
          <a:prstGeom prst="wedgeRoundRectCallout">
            <a:avLst>
              <a:gd name="adj1" fmla="val -4024"/>
              <a:gd name="adj2" fmla="val 70252"/>
              <a:gd name="adj3" fmla="val 16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t>“</a:t>
            </a:r>
            <a:r>
              <a:rPr lang="en-GB" sz="1200" i="1" dirty="0"/>
              <a:t>Made a real impact on how I could positively affect my career path, I feel empowered with the strategies I have learned to take the next steps.</a:t>
            </a:r>
            <a:r>
              <a:rPr lang="en-US" sz="1200" i="1" dirty="0"/>
              <a:t>”</a:t>
            </a:r>
          </a:p>
        </p:txBody>
      </p:sp>
    </p:spTree>
    <p:extLst>
      <p:ext uri="{BB962C8B-B14F-4D97-AF65-F5344CB8AC3E}">
        <p14:creationId xmlns:p14="http://schemas.microsoft.com/office/powerpoint/2010/main" val="104884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A801B8-B48C-4CFC-9745-13132B8BCE65}"/>
              </a:ext>
            </a:extLst>
          </p:cNvPr>
          <p:cNvSpPr>
            <a:spLocks noGrp="1"/>
          </p:cNvSpPr>
          <p:nvPr>
            <p:ph type="title"/>
          </p:nvPr>
        </p:nvSpPr>
        <p:spPr/>
        <p:txBody>
          <a:bodyPr/>
          <a:lstStyle/>
          <a:p>
            <a:r>
              <a:rPr lang="en-GB" sz="3600" b="1" dirty="0"/>
              <a:t>Accelerate</a:t>
            </a:r>
          </a:p>
        </p:txBody>
      </p:sp>
      <p:sp>
        <p:nvSpPr>
          <p:cNvPr id="4" name="Footer Placeholder 3">
            <a:extLst>
              <a:ext uri="{FF2B5EF4-FFF2-40B4-BE49-F238E27FC236}">
                <a16:creationId xmlns:a16="http://schemas.microsoft.com/office/drawing/2014/main" id="{30109180-7556-4340-B90E-3AD2BA4C760F}"/>
              </a:ext>
            </a:extLst>
          </p:cNvPr>
          <p:cNvSpPr>
            <a:spLocks noGrp="1"/>
          </p:cNvSpPr>
          <p:nvPr>
            <p:ph type="ftr" sz="quarter" idx="11"/>
          </p:nvPr>
        </p:nvSpPr>
        <p:spPr/>
        <p:txBody>
          <a:bodyPr/>
          <a:lstStyle/>
          <a:p>
            <a:r>
              <a:rPr lang="en-GB" noProof="0" dirty="0"/>
              <a:t>© Lloyd’s</a:t>
            </a:r>
          </a:p>
        </p:txBody>
      </p:sp>
      <p:sp>
        <p:nvSpPr>
          <p:cNvPr id="7" name="Text Placeholder 6">
            <a:extLst>
              <a:ext uri="{FF2B5EF4-FFF2-40B4-BE49-F238E27FC236}">
                <a16:creationId xmlns:a16="http://schemas.microsoft.com/office/drawing/2014/main" id="{79188CD8-C620-4F29-BDBB-8C6D5D1FB366}"/>
              </a:ext>
            </a:extLst>
          </p:cNvPr>
          <p:cNvSpPr>
            <a:spLocks noGrp="1"/>
          </p:cNvSpPr>
          <p:nvPr>
            <p:ph type="body" sz="quarter" idx="13"/>
          </p:nvPr>
        </p:nvSpPr>
        <p:spPr>
          <a:xfrm>
            <a:off x="416386" y="1262490"/>
            <a:ext cx="9145238" cy="463472"/>
          </a:xfrm>
        </p:spPr>
        <p:txBody>
          <a:bodyPr/>
          <a:lstStyle/>
          <a:p>
            <a:r>
              <a:rPr lang="en-GB" sz="2000" b="1" dirty="0"/>
              <a:t>Roles and commitments</a:t>
            </a:r>
          </a:p>
        </p:txBody>
      </p:sp>
      <p:grpSp>
        <p:nvGrpSpPr>
          <p:cNvPr id="10" name="Group 17">
            <a:extLst>
              <a:ext uri="{FF2B5EF4-FFF2-40B4-BE49-F238E27FC236}">
                <a16:creationId xmlns:a16="http://schemas.microsoft.com/office/drawing/2014/main" id="{5016D889-99F8-0009-E044-3C21F427739B}"/>
              </a:ext>
            </a:extLst>
          </p:cNvPr>
          <p:cNvGrpSpPr>
            <a:grpSpLocks/>
          </p:cNvGrpSpPr>
          <p:nvPr/>
        </p:nvGrpSpPr>
        <p:grpSpPr bwMode="auto">
          <a:xfrm>
            <a:off x="4769222" y="1763607"/>
            <a:ext cx="4847393" cy="5222784"/>
            <a:chOff x="186915" y="1635839"/>
            <a:chExt cx="2091522" cy="3783983"/>
          </a:xfrm>
          <a:solidFill>
            <a:srgbClr val="1E35BF"/>
          </a:solidFill>
        </p:grpSpPr>
        <p:sp>
          <p:nvSpPr>
            <p:cNvPr id="11" name="Rounded Rectangle 4">
              <a:extLst>
                <a:ext uri="{FF2B5EF4-FFF2-40B4-BE49-F238E27FC236}">
                  <a16:creationId xmlns:a16="http://schemas.microsoft.com/office/drawing/2014/main" id="{8170FD96-BEEC-7120-8BC4-2CD3F464D288}"/>
                </a:ext>
              </a:extLst>
            </p:cNvPr>
            <p:cNvSpPr/>
            <p:nvPr/>
          </p:nvSpPr>
          <p:spPr>
            <a:xfrm>
              <a:off x="192334" y="1648239"/>
              <a:ext cx="2081340" cy="3692115"/>
            </a:xfrm>
            <a:prstGeom prst="roundRect">
              <a:avLst/>
            </a:prstGeom>
            <a:grpFill/>
            <a:ln w="3492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cs typeface="Arial" pitchFamily="34" charset="0"/>
              </a:endParaRPr>
            </a:p>
          </p:txBody>
        </p:sp>
        <p:sp>
          <p:nvSpPr>
            <p:cNvPr id="13" name="TextBox 9">
              <a:extLst>
                <a:ext uri="{FF2B5EF4-FFF2-40B4-BE49-F238E27FC236}">
                  <a16:creationId xmlns:a16="http://schemas.microsoft.com/office/drawing/2014/main" id="{8B343F9C-F7A4-E461-3D12-0D2B47C610B6}"/>
                </a:ext>
              </a:extLst>
            </p:cNvPr>
            <p:cNvSpPr txBox="1">
              <a:spLocks noChangeArrowheads="1"/>
            </p:cNvSpPr>
            <p:nvPr/>
          </p:nvSpPr>
          <p:spPr bwMode="auto">
            <a:xfrm>
              <a:off x="218651" y="2409475"/>
              <a:ext cx="2059785" cy="301034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cs typeface="Arial" charset="0"/>
                </a:defRPr>
              </a:lvl1pPr>
              <a:lvl2pPr marL="742950" indent="-285750" eaLnBrk="0" hangingPunct="0">
                <a:defRPr sz="2400">
                  <a:solidFill>
                    <a:schemeClr val="bg1"/>
                  </a:solidFill>
                  <a:latin typeface="Times New Roman" pitchFamily="18" charset="0"/>
                  <a:cs typeface="Arial" charset="0"/>
                </a:defRPr>
              </a:lvl2pPr>
              <a:lvl3pPr marL="1143000" indent="-228600" eaLnBrk="0" hangingPunct="0">
                <a:defRPr sz="2400">
                  <a:solidFill>
                    <a:schemeClr val="bg1"/>
                  </a:solidFill>
                  <a:latin typeface="Times New Roman" pitchFamily="18" charset="0"/>
                  <a:cs typeface="Arial" charset="0"/>
                </a:defRPr>
              </a:lvl3pPr>
              <a:lvl4pPr marL="1600200" indent="-228600" eaLnBrk="0" hangingPunct="0">
                <a:defRPr sz="2400">
                  <a:solidFill>
                    <a:schemeClr val="bg1"/>
                  </a:solidFill>
                  <a:latin typeface="Times New Roman" pitchFamily="18" charset="0"/>
                  <a:cs typeface="Arial" charset="0"/>
                </a:defRPr>
              </a:lvl4pPr>
              <a:lvl5pPr marL="2057400" indent="-228600" eaLnBrk="0" hangingPunct="0">
                <a:defRPr sz="2400">
                  <a:solidFill>
                    <a:schemeClr val="bg1"/>
                  </a:solidFill>
                  <a:latin typeface="Times New Roman" pitchFamily="18" charset="0"/>
                  <a:cs typeface="Arial" charset="0"/>
                </a:defRPr>
              </a:lvl5pPr>
              <a:lvl6pPr marL="2514600" indent="-228600" defTabSz="457200" eaLnBrk="0" fontAlgn="base" hangingPunct="0">
                <a:spcBef>
                  <a:spcPct val="0"/>
                </a:spcBef>
                <a:spcAft>
                  <a:spcPct val="0"/>
                </a:spcAft>
                <a:defRPr sz="2400">
                  <a:solidFill>
                    <a:schemeClr val="bg1"/>
                  </a:solidFill>
                  <a:latin typeface="Times New Roman" pitchFamily="18" charset="0"/>
                  <a:cs typeface="Arial" charset="0"/>
                </a:defRPr>
              </a:lvl6pPr>
              <a:lvl7pPr marL="2971800" indent="-228600" defTabSz="457200" eaLnBrk="0" fontAlgn="base" hangingPunct="0">
                <a:spcBef>
                  <a:spcPct val="0"/>
                </a:spcBef>
                <a:spcAft>
                  <a:spcPct val="0"/>
                </a:spcAft>
                <a:defRPr sz="2400">
                  <a:solidFill>
                    <a:schemeClr val="bg1"/>
                  </a:solidFill>
                  <a:latin typeface="Times New Roman" pitchFamily="18" charset="0"/>
                  <a:cs typeface="Arial" charset="0"/>
                </a:defRPr>
              </a:lvl7pPr>
              <a:lvl8pPr marL="3429000" indent="-228600" defTabSz="457200" eaLnBrk="0" fontAlgn="base" hangingPunct="0">
                <a:spcBef>
                  <a:spcPct val="0"/>
                </a:spcBef>
                <a:spcAft>
                  <a:spcPct val="0"/>
                </a:spcAft>
                <a:defRPr sz="2400">
                  <a:solidFill>
                    <a:schemeClr val="bg1"/>
                  </a:solidFill>
                  <a:latin typeface="Times New Roman" pitchFamily="18" charset="0"/>
                  <a:cs typeface="Arial" charset="0"/>
                </a:defRPr>
              </a:lvl8pPr>
              <a:lvl9pPr marL="3886200" indent="-228600" defTabSz="457200" eaLnBrk="0" fontAlgn="base" hangingPunct="0">
                <a:spcBef>
                  <a:spcPct val="0"/>
                </a:spcBef>
                <a:spcAft>
                  <a:spcPct val="0"/>
                </a:spcAft>
                <a:defRPr sz="2400">
                  <a:solidFill>
                    <a:schemeClr val="bg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Work closely with your participant, meeting them during the programme (suggested bi-monthly) to understand their strengths and career aspirations; leverage your networks and position to create new career opportunities. They will be required to attend the Launch event and a Mid-point Sponsor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Having a </a:t>
              </a:r>
              <a:r>
                <a:rPr kumimoji="0" lang="en-GB" sz="1400" b="1" i="0" u="none" strike="noStrike" kern="1200" cap="none" spc="0" normalizeH="0" baseline="0" noProof="0" dirty="0">
                  <a:ln>
                    <a:noFill/>
                  </a:ln>
                  <a:solidFill>
                    <a:prstClr val="white"/>
                  </a:solidFill>
                  <a:effectLst/>
                  <a:uLnTx/>
                  <a:uFillTx/>
                  <a:latin typeface="Arial"/>
                  <a:ea typeface="+mn-ea"/>
                  <a:cs typeface="+mn-cs"/>
                </a:rPr>
                <a:t>Senior Leader </a:t>
              </a:r>
              <a:r>
                <a:rPr kumimoji="0" lang="en-GB" sz="1400" b="0" i="0" u="none" strike="noStrike" kern="1200" cap="none" spc="0" normalizeH="0" baseline="0" noProof="0" dirty="0">
                  <a:ln>
                    <a:noFill/>
                  </a:ln>
                  <a:solidFill>
                    <a:prstClr val="white"/>
                  </a:solidFill>
                  <a:effectLst/>
                  <a:uLnTx/>
                  <a:uFillTx/>
                  <a:latin typeface="Arial"/>
                  <a:ea typeface="+mn-ea"/>
                  <a:cs typeface="+mn-cs"/>
                </a:rPr>
                <a:t>take on the sponsor role is critical to the success of this programme, to reinforce the organisations investment in its future talent. The sponsor must be someone different to the Line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We need Sponsors who:</a:t>
              </a:r>
            </a:p>
            <a:p>
              <a:pPr marL="176213" marR="0" lvl="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1) Are fully invested in the upward movement of their sponsee</a:t>
              </a:r>
              <a:br>
                <a:rPr kumimoji="0" lang="en-GB" sz="1400" b="0" i="0" u="none" strike="noStrike" kern="1200" cap="none" spc="0" normalizeH="0" baseline="0" noProof="0" dirty="0">
                  <a:ln>
                    <a:noFill/>
                  </a:ln>
                  <a:solidFill>
                    <a:prstClr val="white"/>
                  </a:solidFill>
                  <a:effectLst/>
                  <a:uLnTx/>
                  <a:uFillTx/>
                  <a:latin typeface="Arial"/>
                  <a:ea typeface="+mn-ea"/>
                  <a:cs typeface="+mn-cs"/>
                </a:rPr>
              </a:br>
              <a:r>
                <a:rPr kumimoji="0" lang="en-GB" sz="1400" b="0" i="0" u="none" strike="noStrike" kern="1200" cap="none" spc="0" normalizeH="0" baseline="0" noProof="0" dirty="0">
                  <a:ln>
                    <a:noFill/>
                  </a:ln>
                  <a:solidFill>
                    <a:prstClr val="white"/>
                  </a:solidFill>
                  <a:effectLst/>
                  <a:uLnTx/>
                  <a:uFillTx/>
                  <a:latin typeface="Arial"/>
                  <a:ea typeface="+mn-ea"/>
                  <a:cs typeface="+mn-cs"/>
                </a:rPr>
                <a:t>2) Provide tangible career enhancing opportunities </a:t>
              </a:r>
              <a:br>
                <a:rPr kumimoji="0" lang="en-GB" sz="1400" b="0" i="0" u="none" strike="noStrike" kern="1200" cap="none" spc="0" normalizeH="0" baseline="0" noProof="0" dirty="0">
                  <a:ln>
                    <a:noFill/>
                  </a:ln>
                  <a:solidFill>
                    <a:prstClr val="white"/>
                  </a:solidFill>
                  <a:effectLst/>
                  <a:uLnTx/>
                  <a:uFillTx/>
                  <a:latin typeface="Arial"/>
                  <a:ea typeface="+mn-ea"/>
                  <a:cs typeface="+mn-cs"/>
                </a:rPr>
              </a:br>
              <a:r>
                <a:rPr kumimoji="0" lang="en-GB" sz="1400" b="0" i="0" u="none" strike="noStrike" kern="1200" cap="none" spc="0" normalizeH="0" baseline="0" noProof="0" dirty="0">
                  <a:ln>
                    <a:noFill/>
                  </a:ln>
                  <a:solidFill>
                    <a:prstClr val="white"/>
                  </a:solidFill>
                  <a:effectLst/>
                  <a:uLnTx/>
                  <a:uFillTx/>
                  <a:latin typeface="Arial"/>
                  <a:ea typeface="+mn-ea"/>
                  <a:cs typeface="+mn-cs"/>
                </a:rPr>
                <a:t>3) Help sponsees turn their uniqueness into leadership capital.</a:t>
              </a:r>
            </a:p>
            <a:p>
              <a:pPr algn="ctr" eaLnBrk="1" hangingPunct="1">
                <a:buSzPct val="90000"/>
              </a:pPr>
              <a:endParaRPr lang="en-US" sz="1200" dirty="0">
                <a:solidFill>
                  <a:srgbClr val="FFFFFF"/>
                </a:solidFill>
                <a:latin typeface="+mn-lt"/>
              </a:endParaRPr>
            </a:p>
          </p:txBody>
        </p:sp>
        <p:sp>
          <p:nvSpPr>
            <p:cNvPr id="14" name="Rounded Rectangle 5">
              <a:extLst>
                <a:ext uri="{FF2B5EF4-FFF2-40B4-BE49-F238E27FC236}">
                  <a16:creationId xmlns:a16="http://schemas.microsoft.com/office/drawing/2014/main" id="{C1581B66-3DDA-F621-B056-C1016F89D947}"/>
                </a:ext>
              </a:extLst>
            </p:cNvPr>
            <p:cNvSpPr/>
            <p:nvPr/>
          </p:nvSpPr>
          <p:spPr>
            <a:xfrm>
              <a:off x="186915" y="1635839"/>
              <a:ext cx="2091522" cy="654660"/>
            </a:xfrm>
            <a:prstGeom prst="roundRect">
              <a:avLst/>
            </a:prstGeom>
            <a:grpFill/>
            <a:ln w="2857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cs typeface="Arial" pitchFamily="34" charset="0"/>
              </a:endParaRPr>
            </a:p>
          </p:txBody>
        </p:sp>
        <p:sp>
          <p:nvSpPr>
            <p:cNvPr id="12" name="TextBox 11">
              <a:extLst>
                <a:ext uri="{FF2B5EF4-FFF2-40B4-BE49-F238E27FC236}">
                  <a16:creationId xmlns:a16="http://schemas.microsoft.com/office/drawing/2014/main" id="{24200D2C-A84D-DBE9-E391-C710F6C9311A}"/>
                </a:ext>
              </a:extLst>
            </p:cNvPr>
            <p:cNvSpPr txBox="1"/>
            <p:nvPr/>
          </p:nvSpPr>
          <p:spPr>
            <a:xfrm>
              <a:off x="259000" y="1836175"/>
              <a:ext cx="1979734" cy="307141"/>
            </a:xfrm>
            <a:prstGeom prst="rect">
              <a:avLst/>
            </a:prstGeom>
            <a:noFill/>
          </p:spPr>
          <p:txBody>
            <a:bodyPr>
              <a:spAutoFit/>
            </a:bodyPr>
            <a:lstStyle/>
            <a:p>
              <a:pPr algn="ctr" fontAlgn="auto">
                <a:spcBef>
                  <a:spcPts val="0"/>
                </a:spcBef>
                <a:spcAft>
                  <a:spcPts val="0"/>
                </a:spcAft>
                <a:defRPr/>
              </a:pPr>
              <a:r>
                <a:rPr lang="en-US" sz="2000" b="1" kern="1000" spc="-100" dirty="0">
                  <a:solidFill>
                    <a:prstClr val="white"/>
                  </a:solidFill>
                  <a:cs typeface="Calibri" pitchFamily="34" charset="0"/>
                </a:rPr>
                <a:t>Sponsor</a:t>
              </a:r>
            </a:p>
          </p:txBody>
        </p:sp>
      </p:grpSp>
      <p:grpSp>
        <p:nvGrpSpPr>
          <p:cNvPr id="21" name="Group 13">
            <a:extLst>
              <a:ext uri="{FF2B5EF4-FFF2-40B4-BE49-F238E27FC236}">
                <a16:creationId xmlns:a16="http://schemas.microsoft.com/office/drawing/2014/main" id="{4B1C430D-1368-7796-3B1F-BA80F2A2C0E4}"/>
              </a:ext>
            </a:extLst>
          </p:cNvPr>
          <p:cNvGrpSpPr>
            <a:grpSpLocks/>
          </p:cNvGrpSpPr>
          <p:nvPr/>
        </p:nvGrpSpPr>
        <p:grpSpPr bwMode="auto">
          <a:xfrm>
            <a:off x="396696" y="1774422"/>
            <a:ext cx="4556072" cy="5070972"/>
            <a:chOff x="2363954" y="1402588"/>
            <a:chExt cx="2178344" cy="3944630"/>
          </a:xfrm>
          <a:solidFill>
            <a:srgbClr val="1E35BF"/>
          </a:solidFill>
        </p:grpSpPr>
        <p:sp>
          <p:nvSpPr>
            <p:cNvPr id="22" name="Rounded Rectangle 29">
              <a:extLst>
                <a:ext uri="{FF2B5EF4-FFF2-40B4-BE49-F238E27FC236}">
                  <a16:creationId xmlns:a16="http://schemas.microsoft.com/office/drawing/2014/main" id="{AC72D10D-54F8-EF44-1738-405750911C6B}"/>
                </a:ext>
              </a:extLst>
            </p:cNvPr>
            <p:cNvSpPr/>
            <p:nvPr/>
          </p:nvSpPr>
          <p:spPr>
            <a:xfrm>
              <a:off x="2373368" y="1446773"/>
              <a:ext cx="2038651" cy="3900445"/>
            </a:xfrm>
            <a:prstGeom prst="roundRect">
              <a:avLst/>
            </a:prstGeom>
            <a:grpFill/>
            <a:ln w="3492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cs typeface="Arial" pitchFamily="34" charset="0"/>
              </a:endParaRPr>
            </a:p>
          </p:txBody>
        </p:sp>
        <p:sp>
          <p:nvSpPr>
            <p:cNvPr id="23" name="Rounded Rectangle 31">
              <a:extLst>
                <a:ext uri="{FF2B5EF4-FFF2-40B4-BE49-F238E27FC236}">
                  <a16:creationId xmlns:a16="http://schemas.microsoft.com/office/drawing/2014/main" id="{774D3A3D-4E0C-094C-2E80-36E5FF8B3F46}"/>
                </a:ext>
              </a:extLst>
            </p:cNvPr>
            <p:cNvSpPr/>
            <p:nvPr/>
          </p:nvSpPr>
          <p:spPr>
            <a:xfrm>
              <a:off x="2363954" y="1402588"/>
              <a:ext cx="2048065" cy="702884"/>
            </a:xfrm>
            <a:prstGeom prst="roundRect">
              <a:avLst/>
            </a:prstGeom>
            <a:grpFill/>
            <a:ln w="28575">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cs typeface="Arial" pitchFamily="34" charset="0"/>
              </a:endParaRPr>
            </a:p>
          </p:txBody>
        </p:sp>
        <p:sp>
          <p:nvSpPr>
            <p:cNvPr id="24" name="TextBox 23">
              <a:extLst>
                <a:ext uri="{FF2B5EF4-FFF2-40B4-BE49-F238E27FC236}">
                  <a16:creationId xmlns:a16="http://schemas.microsoft.com/office/drawing/2014/main" id="{8E9EAE7E-C094-752C-ACC9-5B4E84DAE5F9}"/>
                </a:ext>
              </a:extLst>
            </p:cNvPr>
            <p:cNvSpPr txBox="1"/>
            <p:nvPr/>
          </p:nvSpPr>
          <p:spPr>
            <a:xfrm>
              <a:off x="2563187" y="1625942"/>
              <a:ext cx="1979111" cy="327004"/>
            </a:xfrm>
            <a:prstGeom prst="rect">
              <a:avLst/>
            </a:prstGeom>
            <a:noFill/>
          </p:spPr>
          <p:txBody>
            <a:bodyPr>
              <a:spAutoFit/>
            </a:bodyPr>
            <a:lstStyle/>
            <a:p>
              <a:pPr algn="ctr" fontAlgn="auto">
                <a:spcBef>
                  <a:spcPts val="0"/>
                </a:spcBef>
                <a:spcAft>
                  <a:spcPts val="0"/>
                </a:spcAft>
                <a:defRPr/>
              </a:pPr>
              <a:r>
                <a:rPr lang="en-US" sz="2000" b="1" kern="1000" spc="-100" dirty="0">
                  <a:solidFill>
                    <a:prstClr val="white"/>
                  </a:solidFill>
                  <a:cs typeface="Calibri" pitchFamily="34" charset="0"/>
                </a:rPr>
                <a:t>Manager</a:t>
              </a:r>
            </a:p>
          </p:txBody>
        </p:sp>
        <p:sp>
          <p:nvSpPr>
            <p:cNvPr id="25" name="TextBox 33">
              <a:extLst>
                <a:ext uri="{FF2B5EF4-FFF2-40B4-BE49-F238E27FC236}">
                  <a16:creationId xmlns:a16="http://schemas.microsoft.com/office/drawing/2014/main" id="{DCD3BC54-4688-5DB3-26FA-33CEC2D75FA7}"/>
                </a:ext>
              </a:extLst>
            </p:cNvPr>
            <p:cNvSpPr txBox="1">
              <a:spLocks noChangeArrowheads="1"/>
            </p:cNvSpPr>
            <p:nvPr/>
          </p:nvSpPr>
          <p:spPr bwMode="auto">
            <a:xfrm>
              <a:off x="2415890" y="2143168"/>
              <a:ext cx="1996129" cy="31064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cs typeface="Arial" charset="0"/>
                </a:defRPr>
              </a:lvl1pPr>
              <a:lvl2pPr marL="742950" indent="-285750" eaLnBrk="0" hangingPunct="0">
                <a:defRPr sz="2400">
                  <a:solidFill>
                    <a:schemeClr val="bg1"/>
                  </a:solidFill>
                  <a:latin typeface="Times New Roman" pitchFamily="18" charset="0"/>
                  <a:cs typeface="Arial" charset="0"/>
                </a:defRPr>
              </a:lvl2pPr>
              <a:lvl3pPr marL="1143000" indent="-228600" eaLnBrk="0" hangingPunct="0">
                <a:defRPr sz="2400">
                  <a:solidFill>
                    <a:schemeClr val="bg1"/>
                  </a:solidFill>
                  <a:latin typeface="Times New Roman" pitchFamily="18" charset="0"/>
                  <a:cs typeface="Arial" charset="0"/>
                </a:defRPr>
              </a:lvl3pPr>
              <a:lvl4pPr marL="1600200" indent="-228600" eaLnBrk="0" hangingPunct="0">
                <a:defRPr sz="2400">
                  <a:solidFill>
                    <a:schemeClr val="bg1"/>
                  </a:solidFill>
                  <a:latin typeface="Times New Roman" pitchFamily="18" charset="0"/>
                  <a:cs typeface="Arial" charset="0"/>
                </a:defRPr>
              </a:lvl4pPr>
              <a:lvl5pPr marL="2057400" indent="-228600" eaLnBrk="0" hangingPunct="0">
                <a:defRPr sz="2400">
                  <a:solidFill>
                    <a:schemeClr val="bg1"/>
                  </a:solidFill>
                  <a:latin typeface="Times New Roman" pitchFamily="18" charset="0"/>
                  <a:cs typeface="Arial" charset="0"/>
                </a:defRPr>
              </a:lvl5pPr>
              <a:lvl6pPr marL="2514600" indent="-228600" defTabSz="457200" eaLnBrk="0" fontAlgn="base" hangingPunct="0">
                <a:spcBef>
                  <a:spcPct val="0"/>
                </a:spcBef>
                <a:spcAft>
                  <a:spcPct val="0"/>
                </a:spcAft>
                <a:defRPr sz="2400">
                  <a:solidFill>
                    <a:schemeClr val="bg1"/>
                  </a:solidFill>
                  <a:latin typeface="Times New Roman" pitchFamily="18" charset="0"/>
                  <a:cs typeface="Arial" charset="0"/>
                </a:defRPr>
              </a:lvl6pPr>
              <a:lvl7pPr marL="2971800" indent="-228600" defTabSz="457200" eaLnBrk="0" fontAlgn="base" hangingPunct="0">
                <a:spcBef>
                  <a:spcPct val="0"/>
                </a:spcBef>
                <a:spcAft>
                  <a:spcPct val="0"/>
                </a:spcAft>
                <a:defRPr sz="2400">
                  <a:solidFill>
                    <a:schemeClr val="bg1"/>
                  </a:solidFill>
                  <a:latin typeface="Times New Roman" pitchFamily="18" charset="0"/>
                  <a:cs typeface="Arial" charset="0"/>
                </a:defRPr>
              </a:lvl7pPr>
              <a:lvl8pPr marL="3429000" indent="-228600" defTabSz="457200" eaLnBrk="0" fontAlgn="base" hangingPunct="0">
                <a:spcBef>
                  <a:spcPct val="0"/>
                </a:spcBef>
                <a:spcAft>
                  <a:spcPct val="0"/>
                </a:spcAft>
                <a:defRPr sz="2400">
                  <a:solidFill>
                    <a:schemeClr val="bg1"/>
                  </a:solidFill>
                  <a:latin typeface="Times New Roman" pitchFamily="18" charset="0"/>
                  <a:cs typeface="Arial" charset="0"/>
                </a:defRPr>
              </a:lvl8pPr>
              <a:lvl9pPr marL="3886200" indent="-228600" defTabSz="457200" eaLnBrk="0" fontAlgn="base" hangingPunct="0">
                <a:spcBef>
                  <a:spcPct val="0"/>
                </a:spcBef>
                <a:spcAft>
                  <a:spcPct val="0"/>
                </a:spcAft>
                <a:defRPr sz="2400">
                  <a:solidFill>
                    <a:schemeClr val="bg1"/>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Support your employee during and after this challenging learning programme. Check-in with the participant regularly to talk about what they have learned and what support they need from you. </a:t>
              </a:r>
            </a:p>
            <a:p>
              <a:pPr marL="88900" marR="0" lvl="2" indent="-84138"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Attend the Launch Event and other events as required.</a:t>
              </a:r>
            </a:p>
            <a:p>
              <a:pPr marL="88900" marR="0" lvl="2" indent="-84138"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Ensure that your participant has the space to fully engage with their learning. </a:t>
              </a:r>
            </a:p>
            <a:p>
              <a:pPr marL="88900" marR="0" lvl="2" indent="-84138"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Be careful not to de-prioritise their learning by adding to their workload which gets in the way</a:t>
              </a:r>
            </a:p>
            <a:p>
              <a:pPr marL="88900" marR="0" lvl="2" indent="-84138"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Coach them on how they can manage their learning and workload</a:t>
              </a:r>
            </a:p>
            <a:p>
              <a:pPr marL="88900" marR="0" lvl="2" indent="-84138"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Post-programme, meet to agree a plan on how the participant will apply their learning going forward and check-in monthly to see how things are going</a:t>
              </a:r>
            </a:p>
            <a:p>
              <a:pPr algn="ctr" eaLnBrk="1" hangingPunct="1">
                <a:buSzPct val="90000"/>
              </a:pPr>
              <a:endParaRPr lang="en-US" sz="1200" b="1" dirty="0">
                <a:solidFill>
                  <a:srgbClr val="FFFFFF"/>
                </a:solidFill>
                <a:latin typeface="+mn-lt"/>
              </a:endParaRPr>
            </a:p>
          </p:txBody>
        </p:sp>
      </p:grpSp>
      <p:pic>
        <p:nvPicPr>
          <p:cNvPr id="27" name="Graphic 26" descr="Door Open with solid fill">
            <a:extLst>
              <a:ext uri="{FF2B5EF4-FFF2-40B4-BE49-F238E27FC236}">
                <a16:creationId xmlns:a16="http://schemas.microsoft.com/office/drawing/2014/main" id="{29ADD654-2DBF-348D-40BA-5E83BF6666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5453" y="1763605"/>
            <a:ext cx="914400" cy="914400"/>
          </a:xfrm>
          <a:prstGeom prst="rect">
            <a:avLst/>
          </a:prstGeom>
        </p:spPr>
      </p:pic>
      <p:pic>
        <p:nvPicPr>
          <p:cNvPr id="29" name="Graphic 28" descr="Social distancing with solid fill">
            <a:extLst>
              <a:ext uri="{FF2B5EF4-FFF2-40B4-BE49-F238E27FC236}">
                <a16:creationId xmlns:a16="http://schemas.microsoft.com/office/drawing/2014/main" id="{2DC4F559-6B40-2295-5A1E-4EDE9B8B41A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0758"/>
          <a:stretch/>
        </p:blipFill>
        <p:spPr>
          <a:xfrm>
            <a:off x="776519" y="1883387"/>
            <a:ext cx="1123258" cy="685793"/>
          </a:xfrm>
          <a:prstGeom prst="rect">
            <a:avLst/>
          </a:prstGeom>
        </p:spPr>
      </p:pic>
    </p:spTree>
    <p:extLst>
      <p:ext uri="{BB962C8B-B14F-4D97-AF65-F5344CB8AC3E}">
        <p14:creationId xmlns:p14="http://schemas.microsoft.com/office/powerpoint/2010/main" val="404478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Accelerate</a:t>
            </a:r>
            <a:br>
              <a:rPr lang="en-GB" sz="3600" b="1" dirty="0"/>
            </a:br>
            <a:r>
              <a:rPr lang="en-GB" sz="2400" b="1" dirty="0">
                <a:solidFill>
                  <a:schemeClr val="tx1"/>
                </a:solidFill>
              </a:rPr>
              <a:t>Application Criteria</a:t>
            </a:r>
            <a:endParaRPr lang="en-GB" sz="3600" b="1" dirty="0">
              <a:solidFill>
                <a:schemeClr val="tx1"/>
              </a:solidFill>
            </a:endParaRPr>
          </a:p>
        </p:txBody>
      </p:sp>
      <p:sp>
        <p:nvSpPr>
          <p:cNvPr id="3" name="Content Placeholder 2"/>
          <p:cNvSpPr>
            <a:spLocks noGrp="1"/>
          </p:cNvSpPr>
          <p:nvPr>
            <p:ph idx="1"/>
          </p:nvPr>
        </p:nvSpPr>
        <p:spPr>
          <a:xfrm>
            <a:off x="403624" y="1760296"/>
            <a:ext cx="9145238" cy="4134421"/>
          </a:xfrm>
        </p:spPr>
        <p:txBody>
          <a:bodyPr/>
          <a:lstStyle/>
          <a:p>
            <a:pPr lvl="1">
              <a:spcAft>
                <a:spcPts val="0"/>
              </a:spcAft>
            </a:pPr>
            <a:r>
              <a:rPr lang="en-GB" sz="1600" b="1" dirty="0">
                <a:solidFill>
                  <a:schemeClr val="accent1"/>
                </a:solidFill>
              </a:rPr>
              <a:t>Nomination Process</a:t>
            </a:r>
            <a:br>
              <a:rPr lang="en-GB" sz="1400" b="1" dirty="0"/>
            </a:br>
            <a:r>
              <a:rPr lang="en-GB" sz="1400" dirty="0">
                <a:solidFill>
                  <a:schemeClr val="tx1"/>
                </a:solidFill>
              </a:rPr>
              <a:t>The programme requires active support from a candidate’s line manager. The nomination is to be completed by the line manager, with the support from their Talent Development or HR representative. </a:t>
            </a:r>
            <a:r>
              <a:rPr lang="en-GB" sz="1400" dirty="0"/>
              <a:t>Individual</a:t>
            </a:r>
            <a:r>
              <a:rPr lang="en-GB" sz="1400" dirty="0">
                <a:solidFill>
                  <a:schemeClr val="tx1"/>
                </a:solidFill>
              </a:rPr>
              <a:t> organisations will be responsible for</a:t>
            </a:r>
            <a:r>
              <a:rPr lang="en-GB" sz="1400" dirty="0"/>
              <a:t> </a:t>
            </a:r>
            <a:r>
              <a:rPr lang="en-GB" sz="1400" dirty="0">
                <a:solidFill>
                  <a:schemeClr val="tx1"/>
                </a:solidFill>
              </a:rPr>
              <a:t>identifying the candidate and engaging their sponsors – </a:t>
            </a:r>
            <a:r>
              <a:rPr lang="en-GB" sz="1400" u="sng" dirty="0">
                <a:solidFill>
                  <a:schemeClr val="tx1"/>
                </a:solidFill>
              </a:rPr>
              <a:t>who should be at an executive level / senior leadership level, or at least 2 levels above the candidate.</a:t>
            </a:r>
            <a:br>
              <a:rPr lang="en-GB" sz="1400" dirty="0">
                <a:solidFill>
                  <a:schemeClr val="tx1"/>
                </a:solidFill>
              </a:rPr>
            </a:br>
            <a:br>
              <a:rPr lang="en-GB" sz="1400" dirty="0">
                <a:solidFill>
                  <a:schemeClr val="tx1"/>
                </a:solidFill>
              </a:rPr>
            </a:br>
            <a:r>
              <a:rPr lang="en-GB" sz="1400" dirty="0">
                <a:solidFill>
                  <a:schemeClr val="tx1"/>
                </a:solidFill>
              </a:rPr>
              <a:t>Consideration will be given to the range of organisations taking part in the programme, to participants identified as key talent and the points highlighted in the endorsement from the line manager.</a:t>
            </a:r>
          </a:p>
          <a:p>
            <a:br>
              <a:rPr lang="en-GB" sz="1400" dirty="0">
                <a:solidFill>
                  <a:schemeClr val="tx1"/>
                </a:solidFill>
              </a:rPr>
            </a:br>
            <a:r>
              <a:rPr lang="en-GB" sz="1400" b="1" dirty="0">
                <a:solidFill>
                  <a:schemeClr val="tx1"/>
                </a:solidFill>
              </a:rPr>
              <a:t>Application Deadline is 3</a:t>
            </a:r>
            <a:r>
              <a:rPr lang="en-GB" sz="1400" b="1" baseline="30000" dirty="0">
                <a:solidFill>
                  <a:schemeClr val="tx1"/>
                </a:solidFill>
              </a:rPr>
              <a:t>rd</a:t>
            </a:r>
            <a:r>
              <a:rPr lang="en-GB" sz="1400" b="1" dirty="0">
                <a:solidFill>
                  <a:schemeClr val="tx1"/>
                </a:solidFill>
              </a:rPr>
              <a:t> November 2023</a:t>
            </a:r>
            <a:r>
              <a:rPr lang="en-GB" sz="1400" dirty="0">
                <a:solidFill>
                  <a:schemeClr val="tx1"/>
                </a:solidFill>
              </a:rPr>
              <a:t> . Nominated candidates will be advised of the outcome by </a:t>
            </a:r>
            <a:r>
              <a:rPr lang="en-GB" sz="1400" b="1" dirty="0">
                <a:solidFill>
                  <a:schemeClr val="tx1"/>
                </a:solidFill>
              </a:rPr>
              <a:t>13th November</a:t>
            </a:r>
            <a:r>
              <a:rPr lang="en-GB" sz="1400" dirty="0">
                <a:solidFill>
                  <a:schemeClr val="tx1"/>
                </a:solidFill>
              </a:rPr>
              <a:t>. Where the programme has reached capacity, it may be possible to defer a candidate to the next cohort.</a:t>
            </a:r>
            <a:br>
              <a:rPr lang="en-GB" sz="1400" dirty="0">
                <a:solidFill>
                  <a:schemeClr val="tx1"/>
                </a:solidFill>
              </a:rPr>
            </a:br>
            <a:br>
              <a:rPr lang="en-GB" sz="1400" dirty="0"/>
            </a:br>
            <a:r>
              <a:rPr lang="en-GB" sz="1600" b="1" dirty="0">
                <a:solidFill>
                  <a:schemeClr val="accent1"/>
                </a:solidFill>
              </a:rPr>
              <a:t>Candidates</a:t>
            </a:r>
            <a:br>
              <a:rPr lang="en-GB" sz="1400" b="1" dirty="0"/>
            </a:br>
            <a:r>
              <a:rPr lang="en-GB" sz="1400" kern="1200" dirty="0">
                <a:solidFill>
                  <a:srgbClr val="000000"/>
                </a:solidFill>
                <a:effectLst/>
                <a:ea typeface="Times New Roman" panose="02020603050405020304" pitchFamily="18" charset="0"/>
                <a:cs typeface="Times New Roman" panose="02020603050405020304" pitchFamily="18" charset="0"/>
              </a:rPr>
              <a:t>This programme is aimed at UK based ethnic minority talent. Nominees should consistently receive high performance ratings and would be considered suitable candidates for future management or leadership roles. They will show a commitment to learning and progression and have the ability to take on stretch assignments.</a:t>
            </a:r>
          </a:p>
          <a:p>
            <a:r>
              <a:rPr lang="en-GB" sz="1400" dirty="0">
                <a:solidFill>
                  <a:srgbClr val="000000"/>
                </a:solidFill>
                <a:effectLst/>
                <a:ea typeface="Times New Roman" panose="02020603050405020304" pitchFamily="18" charset="0"/>
              </a:rPr>
              <a:t>All applications will be considered on merit and sponsorship with agreement from your HR Business Partner</a:t>
            </a:r>
            <a:r>
              <a:rPr lang="en-GB" sz="1400" dirty="0">
                <a:solidFill>
                  <a:srgbClr val="000000"/>
                </a:solidFill>
                <a:ea typeface="Times New Roman" panose="02020603050405020304" pitchFamily="18" charset="0"/>
              </a:rPr>
              <a:t>.</a:t>
            </a:r>
            <a:endParaRPr lang="en-GB" sz="1200" dirty="0">
              <a:solidFill>
                <a:schemeClr val="tx1"/>
              </a:solidFill>
            </a:endParaRPr>
          </a:p>
          <a:p>
            <a:pPr marL="285750" indent="-285750">
              <a:spcBef>
                <a:spcPts val="0"/>
              </a:spcBef>
              <a:spcAft>
                <a:spcPts val="0"/>
              </a:spcAft>
              <a:buFont typeface="Arial" panose="020B0604020202020204" pitchFamily="34" charset="0"/>
              <a:buChar char="•"/>
            </a:pPr>
            <a:endParaRPr lang="en-GB" sz="1200" dirty="0">
              <a:solidFill>
                <a:schemeClr val="tx1"/>
              </a:solidFill>
            </a:endParaRPr>
          </a:p>
          <a:p>
            <a:pPr>
              <a:spcBef>
                <a:spcPts val="0"/>
              </a:spcBef>
              <a:spcAft>
                <a:spcPts val="0"/>
              </a:spcAft>
            </a:pPr>
            <a:endParaRPr lang="en-GB" sz="1200" b="1" dirty="0"/>
          </a:p>
        </p:txBody>
      </p:sp>
      <p:sp>
        <p:nvSpPr>
          <p:cNvPr id="4" name="Footer Placeholder 3"/>
          <p:cNvSpPr>
            <a:spLocks noGrp="1"/>
          </p:cNvSpPr>
          <p:nvPr>
            <p:ph type="ftr" sz="quarter" idx="15"/>
          </p:nvPr>
        </p:nvSpPr>
        <p:spPr/>
        <p:txBody>
          <a:bodyPr/>
          <a:lstStyle/>
          <a:p>
            <a:r>
              <a:rPr lang="en-GB" dirty="0">
                <a:solidFill>
                  <a:srgbClr val="1E35BF"/>
                </a:solidFill>
              </a:rPr>
              <a:t>© Lloyd’s</a:t>
            </a:r>
          </a:p>
        </p:txBody>
      </p:sp>
      <p:sp>
        <p:nvSpPr>
          <p:cNvPr id="6" name="TextBox 5">
            <a:extLst>
              <a:ext uri="{FF2B5EF4-FFF2-40B4-BE49-F238E27FC236}">
                <a16:creationId xmlns:a16="http://schemas.microsoft.com/office/drawing/2014/main" id="{645E2ED4-1F92-4E75-9480-8FD4C5A807B3}"/>
              </a:ext>
            </a:extLst>
          </p:cNvPr>
          <p:cNvSpPr txBox="1"/>
          <p:nvPr/>
        </p:nvSpPr>
        <p:spPr>
          <a:xfrm>
            <a:off x="403624" y="6067245"/>
            <a:ext cx="9185988" cy="646331"/>
          </a:xfrm>
          <a:prstGeom prst="rect">
            <a:avLst/>
          </a:prstGeom>
          <a:solidFill>
            <a:schemeClr val="accent1"/>
          </a:solidFill>
          <a:ln>
            <a:solidFill>
              <a:schemeClr val="accent1"/>
            </a:solidFill>
          </a:ln>
        </p:spPr>
        <p:txBody>
          <a:bodyPr wrap="square">
            <a:spAutoFit/>
          </a:bodyPr>
          <a:lstStyle/>
          <a:p>
            <a:pPr algn="ctr">
              <a:spcBef>
                <a:spcPts val="0"/>
              </a:spcBef>
              <a:spcAft>
                <a:spcPts val="0"/>
              </a:spcAft>
            </a:pPr>
            <a:r>
              <a:rPr lang="en-GB" sz="1800" dirty="0">
                <a:solidFill>
                  <a:schemeClr val="bg1"/>
                </a:solidFill>
              </a:rPr>
              <a:t>Candidates must block out </a:t>
            </a:r>
            <a:r>
              <a:rPr lang="en-GB" sz="1800" u="sng" dirty="0">
                <a:solidFill>
                  <a:schemeClr val="bg1"/>
                </a:solidFill>
              </a:rPr>
              <a:t>all dates </a:t>
            </a:r>
            <a:r>
              <a:rPr lang="en-GB" sz="1800" dirty="0">
                <a:solidFill>
                  <a:schemeClr val="bg1"/>
                </a:solidFill>
              </a:rPr>
              <a:t>(on slide 4) in their diaries when applying.   Attendance at all sessions is necessary to gain the full benefit from the programme.</a:t>
            </a:r>
          </a:p>
        </p:txBody>
      </p:sp>
    </p:spTree>
    <p:extLst>
      <p:ext uri="{BB962C8B-B14F-4D97-AF65-F5344CB8AC3E}">
        <p14:creationId xmlns:p14="http://schemas.microsoft.com/office/powerpoint/2010/main" val="1688309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DFA6B2-0873-4330-A28A-E10583F10817}"/>
              </a:ext>
            </a:extLst>
          </p:cNvPr>
          <p:cNvSpPr>
            <a:spLocks noGrp="1"/>
          </p:cNvSpPr>
          <p:nvPr>
            <p:ph type="title"/>
          </p:nvPr>
        </p:nvSpPr>
        <p:spPr>
          <a:xfrm>
            <a:off x="444374" y="511277"/>
            <a:ext cx="9145238" cy="1147723"/>
          </a:xfrm>
        </p:spPr>
        <p:txBody>
          <a:bodyPr/>
          <a:lstStyle/>
          <a:p>
            <a:r>
              <a:rPr lang="en-GB" sz="3600" b="1" dirty="0"/>
              <a:t>Accelerate </a:t>
            </a:r>
            <a:br>
              <a:rPr lang="en-GB" sz="3600" b="1" dirty="0"/>
            </a:br>
            <a:endParaRPr lang="en-GB" sz="3600" b="1" dirty="0"/>
          </a:p>
        </p:txBody>
      </p:sp>
      <p:sp>
        <p:nvSpPr>
          <p:cNvPr id="3" name="Footer Placeholder 2">
            <a:extLst>
              <a:ext uri="{FF2B5EF4-FFF2-40B4-BE49-F238E27FC236}">
                <a16:creationId xmlns:a16="http://schemas.microsoft.com/office/drawing/2014/main" id="{6A0AEC06-D93E-47CC-9645-EEF2546E5D0A}"/>
              </a:ext>
            </a:extLst>
          </p:cNvPr>
          <p:cNvSpPr>
            <a:spLocks noGrp="1"/>
          </p:cNvSpPr>
          <p:nvPr>
            <p:ph type="ftr" sz="quarter" idx="15"/>
          </p:nvPr>
        </p:nvSpPr>
        <p:spPr/>
        <p:txBody>
          <a:bodyPr/>
          <a:lstStyle/>
          <a:p>
            <a:r>
              <a:rPr lang="en-GB" noProof="0" dirty="0"/>
              <a:t>© Lloyd’s</a:t>
            </a:r>
          </a:p>
        </p:txBody>
      </p:sp>
      <p:sp>
        <p:nvSpPr>
          <p:cNvPr id="9" name="Text Placeholder 8">
            <a:extLst>
              <a:ext uri="{FF2B5EF4-FFF2-40B4-BE49-F238E27FC236}">
                <a16:creationId xmlns:a16="http://schemas.microsoft.com/office/drawing/2014/main" id="{A2C2BE74-9F9C-4F77-BFB0-9F45CD17827C}"/>
              </a:ext>
            </a:extLst>
          </p:cNvPr>
          <p:cNvSpPr>
            <a:spLocks noGrp="1"/>
          </p:cNvSpPr>
          <p:nvPr>
            <p:ph type="body" sz="quarter" idx="13"/>
          </p:nvPr>
        </p:nvSpPr>
        <p:spPr>
          <a:xfrm>
            <a:off x="443388" y="1230091"/>
            <a:ext cx="6808552" cy="5628557"/>
          </a:xfrm>
        </p:spPr>
        <p:txBody>
          <a:bodyPr/>
          <a:lstStyle/>
          <a:p>
            <a:r>
              <a:rPr lang="en-GB" sz="2000" b="1" dirty="0">
                <a:latin typeface="+mj-lt"/>
                <a:ea typeface="+mj-ea"/>
                <a:cs typeface="+mj-cs"/>
              </a:rPr>
              <a:t>Programme Costs &amp; Questions</a:t>
            </a:r>
          </a:p>
          <a:p>
            <a:pPr marL="0" marR="0" lvl="0" indent="0" algn="l" defTabSz="752486"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E35BF"/>
              </a:solidFill>
              <a:effectLst/>
              <a:uLnTx/>
              <a:uFillTx/>
              <a:latin typeface="Arial"/>
              <a:ea typeface="+mn-ea"/>
              <a:cs typeface="+mn-cs"/>
            </a:endParaRPr>
          </a:p>
          <a:p>
            <a:pPr marL="0" marR="0" lvl="0" indent="0" algn="l" defTabSz="75248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35BF"/>
                </a:solidFill>
                <a:effectLst/>
                <a:uLnTx/>
                <a:uFillTx/>
                <a:latin typeface="Arial"/>
                <a:ea typeface="+mn-ea"/>
                <a:cs typeface="+mn-cs"/>
              </a:rPr>
              <a:t>Costs</a:t>
            </a:r>
          </a:p>
          <a:p>
            <a:pPr marL="0" marR="0" lvl="0" indent="0" algn="l" defTabSz="75248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The participant </a:t>
            </a:r>
            <a:r>
              <a:rPr kumimoji="0" lang="en-GB" sz="1400" b="1" i="0" u="none" strike="noStrike" kern="1200" cap="none" spc="0" normalizeH="0" baseline="0" noProof="0" dirty="0">
                <a:ln>
                  <a:noFill/>
                </a:ln>
                <a:solidFill>
                  <a:prstClr val="black"/>
                </a:solidFill>
                <a:effectLst/>
                <a:uLnTx/>
                <a:uFillTx/>
                <a:latin typeface="Arial"/>
                <a:ea typeface="+mn-ea"/>
                <a:cs typeface="+mn-cs"/>
              </a:rPr>
              <a:t>cost of this programme is £4,500 +VAT </a:t>
            </a:r>
            <a:r>
              <a:rPr kumimoji="0" lang="en-GB" sz="1400" i="0" u="none" strike="noStrike" kern="1200" cap="none" spc="0" normalizeH="0" baseline="0" noProof="0" dirty="0">
                <a:ln>
                  <a:noFill/>
                </a:ln>
                <a:solidFill>
                  <a:prstClr val="black"/>
                </a:solidFill>
                <a:effectLst/>
                <a:uLnTx/>
                <a:uFillTx/>
                <a:latin typeface="Arial"/>
                <a:ea typeface="+mn-ea"/>
                <a:cs typeface="+mn-cs"/>
              </a:rPr>
              <a:t>which includes </a:t>
            </a:r>
          </a:p>
          <a:p>
            <a:pPr marL="0" marR="0" lvl="0" indent="0" algn="l" defTabSz="752486" rtl="0" eaLnBrk="1" fontAlgn="auto" latinLnBrk="0" hangingPunct="1">
              <a:lnSpc>
                <a:spcPct val="100000"/>
              </a:lnSpc>
              <a:spcBef>
                <a:spcPts val="0"/>
              </a:spcBef>
              <a:spcAft>
                <a:spcPts val="0"/>
              </a:spcAft>
              <a:buClrTx/>
              <a:buSzTx/>
              <a:buFontTx/>
              <a:buNone/>
              <a:tabLst/>
              <a:defRPr/>
            </a:pPr>
            <a:endParaRPr kumimoji="0" lang="en-GB" sz="1400" i="0" u="none" strike="noStrike" kern="1200" cap="none" spc="0" normalizeH="0" baseline="0" noProof="0" dirty="0">
              <a:ln>
                <a:noFill/>
              </a:ln>
              <a:solidFill>
                <a:prstClr val="black"/>
              </a:solidFill>
              <a:effectLst/>
              <a:uLnTx/>
              <a:uFillTx/>
              <a:latin typeface="Arial"/>
              <a:ea typeface="+mn-ea"/>
              <a:cs typeface="+mn-cs"/>
            </a:endParaRPr>
          </a:p>
          <a:p>
            <a:pPr marL="285750" indent="-285750">
              <a:spcBef>
                <a:spcPts val="0"/>
              </a:spcBef>
              <a:spcAft>
                <a:spcPts val="0"/>
              </a:spcAft>
              <a:buFont typeface="Arial" panose="020B0604020202020204" pitchFamily="34" charset="0"/>
              <a:buChar char="•"/>
              <a:defRPr/>
            </a:pPr>
            <a:r>
              <a:rPr lang="en-GB" sz="1400" b="0" dirty="0">
                <a:solidFill>
                  <a:prstClr val="black"/>
                </a:solidFill>
                <a:latin typeface="Arial"/>
              </a:rPr>
              <a:t>Launch &amp; Closing </a:t>
            </a:r>
            <a:r>
              <a:rPr lang="en-GB" sz="1400" dirty="0">
                <a:solidFill>
                  <a:prstClr val="black"/>
                </a:solidFill>
                <a:latin typeface="Arial"/>
              </a:rPr>
              <a:t>Events (i</a:t>
            </a:r>
            <a:r>
              <a:rPr lang="en-GB" sz="1400" b="0" dirty="0">
                <a:solidFill>
                  <a:prstClr val="black"/>
                </a:solidFill>
                <a:latin typeface="Arial"/>
              </a:rPr>
              <a:t>n person) </a:t>
            </a:r>
          </a:p>
          <a:p>
            <a:pPr marL="285750" indent="-285750">
              <a:spcBef>
                <a:spcPts val="0"/>
              </a:spcBef>
              <a:spcAft>
                <a:spcPts val="0"/>
              </a:spcAft>
              <a:buFont typeface="Arial" panose="020B0604020202020204" pitchFamily="34" charset="0"/>
              <a:buChar char="•"/>
              <a:defRPr/>
            </a:pPr>
            <a:r>
              <a:rPr lang="en-GB" sz="1400" b="0" dirty="0">
                <a:solidFill>
                  <a:prstClr val="black"/>
                </a:solidFill>
                <a:latin typeface="Arial"/>
              </a:rPr>
              <a:t>Mid-point events Managers</a:t>
            </a:r>
            <a:r>
              <a:rPr lang="en-GB" sz="1400" dirty="0">
                <a:solidFill>
                  <a:prstClr val="black"/>
                </a:solidFill>
                <a:latin typeface="Arial"/>
              </a:rPr>
              <a:t> </a:t>
            </a:r>
            <a:r>
              <a:rPr lang="en-GB" sz="1400" b="0" dirty="0">
                <a:solidFill>
                  <a:prstClr val="black"/>
                </a:solidFill>
                <a:latin typeface="Arial"/>
              </a:rPr>
              <a:t>&amp; Sponsors Event</a:t>
            </a:r>
          </a:p>
          <a:p>
            <a:pPr marL="285750" indent="-285750">
              <a:spcBef>
                <a:spcPts val="0"/>
              </a:spcBef>
              <a:spcAft>
                <a:spcPts val="0"/>
              </a:spcAft>
              <a:buFont typeface="Arial" panose="020B0604020202020204" pitchFamily="34" charset="0"/>
              <a:buChar char="•"/>
              <a:defRPr/>
            </a:pPr>
            <a:r>
              <a:rPr lang="en-GB" sz="1400" dirty="0">
                <a:solidFill>
                  <a:prstClr val="black"/>
                </a:solidFill>
                <a:latin typeface="Arial"/>
              </a:rPr>
              <a:t>Role Model Event / Q&amp;A Session (in-person )</a:t>
            </a:r>
          </a:p>
          <a:p>
            <a:pPr marL="285750" marR="0" lvl="0" indent="-285750" algn="l" defTabSz="752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solidFill>
                  <a:prstClr val="black"/>
                </a:solidFill>
                <a:latin typeface="Arial"/>
              </a:rPr>
              <a:t>Personalised psychometrics</a:t>
            </a:r>
          </a:p>
          <a:p>
            <a:pPr marL="285750" marR="0" lvl="0" indent="-285750" algn="l" defTabSz="752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Arial"/>
              </a:rPr>
              <a:t>1:1 DiSC Debrief &amp; Career Coaching (virtual)</a:t>
            </a:r>
          </a:p>
          <a:p>
            <a:pPr marL="285750" marR="0" lvl="0" indent="-285750" algn="l" defTabSz="752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solidFill>
                  <a:prstClr val="black"/>
                </a:solidFill>
                <a:latin typeface="Arial"/>
              </a:rPr>
              <a:t>7 x </a:t>
            </a:r>
            <a:r>
              <a:rPr lang="en-GB" sz="1400" dirty="0">
                <a:solidFill>
                  <a:prstClr val="black"/>
                </a:solidFill>
                <a:latin typeface="Arial"/>
              </a:rPr>
              <a:t>Core modules with expert ethnic minority facilitators (4 out of 7 in-person)</a:t>
            </a:r>
          </a:p>
          <a:p>
            <a:pPr marL="285750" marR="0" lvl="0" indent="-285750" algn="l" defTabSz="752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dirty="0">
                <a:ln>
                  <a:noFill/>
                </a:ln>
                <a:solidFill>
                  <a:prstClr val="black"/>
                </a:solidFill>
                <a:effectLst/>
                <a:uLnTx/>
                <a:uFillTx/>
                <a:latin typeface="Arial"/>
                <a:ea typeface="+mn-ea"/>
                <a:cs typeface="+mn-cs"/>
              </a:rPr>
              <a:t>Action Learning Sessions (In-person)</a:t>
            </a:r>
          </a:p>
          <a:p>
            <a:pPr marL="0" marR="0" lvl="0" indent="0" algn="l" defTabSz="752486"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752486"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dirty="0">
              <a:ln>
                <a:noFill/>
              </a:ln>
              <a:solidFill>
                <a:prstClr val="black"/>
              </a:solidFill>
              <a:effectLst/>
              <a:uLnTx/>
              <a:uFillTx/>
              <a:latin typeface="Arial"/>
              <a:ea typeface="+mn-ea"/>
              <a:cs typeface="+mn-cs"/>
            </a:endParaRPr>
          </a:p>
          <a:p>
            <a:pPr>
              <a:spcBef>
                <a:spcPts val="0"/>
              </a:spcBef>
              <a:spcAft>
                <a:spcPts val="0"/>
              </a:spcAft>
              <a:defRPr/>
            </a:pPr>
            <a:r>
              <a:rPr kumimoji="0" lang="en-GB" sz="1600" b="1" i="0" u="none" strike="noStrike" kern="1200" cap="none" spc="0" normalizeH="0" baseline="0" noProof="0" dirty="0">
                <a:ln>
                  <a:noFill/>
                </a:ln>
                <a:solidFill>
                  <a:srgbClr val="1E35BF"/>
                </a:solidFill>
                <a:effectLst/>
                <a:uLnTx/>
                <a:uFillTx/>
                <a:latin typeface="Arial"/>
                <a:ea typeface="+mn-ea"/>
                <a:cs typeface="+mn-cs"/>
              </a:rPr>
              <a:t>Questions</a:t>
            </a:r>
          </a:p>
          <a:p>
            <a:pPr marR="0" lvl="0" algn="l" defTabSz="752486"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If you have any questions, please contact: </a:t>
            </a:r>
          </a:p>
          <a:p>
            <a:pPr marR="0" lvl="0" algn="l" defTabSz="752486"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Aaron Boyle, Lloyd’s Leadership and Learning Curriculum Manager </a:t>
            </a:r>
          </a:p>
          <a:p>
            <a:pPr marR="0" lvl="0" algn="l" defTabSz="752486"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chemeClr val="accent1"/>
                </a:solidFill>
                <a:effectLst/>
                <a:uLnTx/>
                <a:uFillTx/>
                <a:latin typeface="Arial"/>
                <a:ea typeface="+mn-ea"/>
                <a:cs typeface="+mn-cs"/>
                <a:hlinkClick r:id="rId2">
                  <a:extLst>
                    <a:ext uri="{A12FA001-AC4F-418D-AE19-62706E023703}">
                      <ahyp:hlinkClr xmlns:ahyp="http://schemas.microsoft.com/office/drawing/2018/hyperlinkcolor" val="tx"/>
                    </a:ext>
                  </a:extLst>
                </a:hlinkClick>
              </a:rPr>
              <a:t>Aaron.Boyle@Lloyds.com</a:t>
            </a:r>
            <a:r>
              <a:rPr kumimoji="0" lang="en-GB" sz="1400" b="0" i="0" u="none" strike="noStrike" kern="1200" cap="none" spc="0" normalizeH="0" baseline="0" noProof="0" dirty="0">
                <a:ln>
                  <a:noFill/>
                </a:ln>
                <a:solidFill>
                  <a:schemeClr val="accent1"/>
                </a:solidFill>
                <a:effectLst/>
                <a:uLnTx/>
                <a:uFillTx/>
                <a:latin typeface="Arial"/>
                <a:ea typeface="+mn-ea"/>
                <a:cs typeface="+mn-cs"/>
              </a:rPr>
              <a:t> </a:t>
            </a:r>
          </a:p>
          <a:p>
            <a:pPr marR="0" lvl="0" algn="l" defTabSz="752486"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R="0" lvl="0" algn="l" defTabSz="752486"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752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a:p>
            <a:endParaRPr lang="en-GB" dirty="0"/>
          </a:p>
        </p:txBody>
      </p:sp>
      <p:sp>
        <p:nvSpPr>
          <p:cNvPr id="5" name="Content Placeholder 2">
            <a:extLst>
              <a:ext uri="{FF2B5EF4-FFF2-40B4-BE49-F238E27FC236}">
                <a16:creationId xmlns:a16="http://schemas.microsoft.com/office/drawing/2014/main" id="{990F15FC-0D7A-4281-8252-867772247B67}"/>
              </a:ext>
            </a:extLst>
          </p:cNvPr>
          <p:cNvSpPr>
            <a:spLocks noGrp="1"/>
          </p:cNvSpPr>
          <p:nvPr>
            <p:ph sz="half" idx="1"/>
          </p:nvPr>
        </p:nvSpPr>
        <p:spPr>
          <a:xfrm>
            <a:off x="7295535" y="1865651"/>
            <a:ext cx="2294077" cy="4736432"/>
          </a:xfrm>
          <a:ln>
            <a:solidFill>
              <a:schemeClr val="tx2"/>
            </a:solidFill>
          </a:ln>
        </p:spPr>
        <p:txBody>
          <a:bodyPr/>
          <a:lstStyle/>
          <a:p>
            <a:pPr marL="182563"/>
            <a:r>
              <a:rPr lang="en-GB" sz="1600" dirty="0">
                <a:solidFill>
                  <a:schemeClr val="tx1"/>
                </a:solidFill>
              </a:rPr>
              <a:t>Guest speakers have included:</a:t>
            </a:r>
          </a:p>
          <a:p>
            <a:pPr marL="182563">
              <a:spcBef>
                <a:spcPts val="0"/>
              </a:spcBef>
              <a:spcAft>
                <a:spcPts val="0"/>
              </a:spcAft>
            </a:pPr>
            <a:endParaRPr lang="en-US" sz="1600" b="1" dirty="0">
              <a:solidFill>
                <a:schemeClr val="tx1"/>
              </a:solidFill>
            </a:endParaRPr>
          </a:p>
          <a:p>
            <a:pPr marL="182563">
              <a:spcBef>
                <a:spcPts val="0"/>
              </a:spcBef>
              <a:spcAft>
                <a:spcPts val="0"/>
              </a:spcAft>
            </a:pPr>
            <a:r>
              <a:rPr lang="en-US" sz="1600" b="1" dirty="0">
                <a:solidFill>
                  <a:schemeClr val="tx1"/>
                </a:solidFill>
              </a:rPr>
              <a:t>Mark Lomas</a:t>
            </a:r>
          </a:p>
          <a:p>
            <a:pPr marL="182563">
              <a:spcBef>
                <a:spcPts val="0"/>
              </a:spcBef>
              <a:spcAft>
                <a:spcPts val="0"/>
              </a:spcAft>
            </a:pPr>
            <a:r>
              <a:rPr lang="en-US" sz="1600" dirty="0">
                <a:solidFill>
                  <a:schemeClr val="tx1"/>
                </a:solidFill>
              </a:rPr>
              <a:t>Head of Culture</a:t>
            </a:r>
          </a:p>
          <a:p>
            <a:pPr marL="182563">
              <a:spcBef>
                <a:spcPts val="0"/>
              </a:spcBef>
              <a:spcAft>
                <a:spcPts val="0"/>
              </a:spcAft>
            </a:pPr>
            <a:r>
              <a:rPr lang="en-US" sz="1600" dirty="0">
                <a:solidFill>
                  <a:schemeClr val="tx1"/>
                </a:solidFill>
              </a:rPr>
              <a:t>Lloyd’s </a:t>
            </a:r>
          </a:p>
          <a:p>
            <a:pPr marL="182563">
              <a:spcBef>
                <a:spcPts val="0"/>
              </a:spcBef>
              <a:spcAft>
                <a:spcPts val="0"/>
              </a:spcAft>
            </a:pPr>
            <a:endParaRPr lang="en-US" sz="1600" dirty="0">
              <a:solidFill>
                <a:schemeClr val="tx1"/>
              </a:solidFill>
            </a:endParaRPr>
          </a:p>
          <a:p>
            <a:pPr marL="182563">
              <a:spcBef>
                <a:spcPts val="0"/>
              </a:spcBef>
              <a:spcAft>
                <a:spcPts val="0"/>
              </a:spcAft>
            </a:pPr>
            <a:r>
              <a:rPr lang="en-US" sz="1600" b="1" dirty="0">
                <a:solidFill>
                  <a:schemeClr val="tx1"/>
                </a:solidFill>
              </a:rPr>
              <a:t>Rob Anarfi</a:t>
            </a:r>
            <a:br>
              <a:rPr lang="en-US" sz="1600" dirty="0">
                <a:solidFill>
                  <a:schemeClr val="tx1"/>
                </a:solidFill>
              </a:rPr>
            </a:br>
            <a:r>
              <a:rPr lang="en-US" sz="1600" b="0" i="0" dirty="0">
                <a:solidFill>
                  <a:schemeClr val="tx1"/>
                </a:solidFill>
                <a:effectLst/>
              </a:rPr>
              <a:t>Chief Risk Officer</a:t>
            </a:r>
          </a:p>
          <a:p>
            <a:pPr marL="182563">
              <a:spcBef>
                <a:spcPts val="0"/>
              </a:spcBef>
              <a:spcAft>
                <a:spcPts val="0"/>
              </a:spcAft>
            </a:pPr>
            <a:r>
              <a:rPr lang="en-US" sz="1600" b="0" i="0" dirty="0">
                <a:solidFill>
                  <a:schemeClr val="tx1"/>
                </a:solidFill>
                <a:effectLst/>
              </a:rPr>
              <a:t>Beazley</a:t>
            </a:r>
          </a:p>
          <a:p>
            <a:pPr marL="182563">
              <a:spcBef>
                <a:spcPts val="0"/>
              </a:spcBef>
              <a:spcAft>
                <a:spcPts val="0"/>
              </a:spcAft>
            </a:pPr>
            <a:endParaRPr lang="en-US" sz="1600" b="0" i="0" dirty="0">
              <a:solidFill>
                <a:schemeClr val="tx1"/>
              </a:solidFill>
              <a:effectLst/>
            </a:endParaRPr>
          </a:p>
          <a:p>
            <a:pPr marL="182563">
              <a:spcBef>
                <a:spcPts val="0"/>
              </a:spcBef>
              <a:spcAft>
                <a:spcPts val="0"/>
              </a:spcAft>
            </a:pPr>
            <a:r>
              <a:rPr lang="en-US" sz="1600" b="1" dirty="0">
                <a:solidFill>
                  <a:schemeClr val="tx1"/>
                </a:solidFill>
              </a:rPr>
              <a:t>Maxine Goddard</a:t>
            </a:r>
            <a:endParaRPr lang="en-US" sz="1600" b="1" i="0" dirty="0">
              <a:solidFill>
                <a:schemeClr val="tx1"/>
              </a:solidFill>
              <a:effectLst/>
            </a:endParaRPr>
          </a:p>
          <a:p>
            <a:pPr marL="182563">
              <a:spcBef>
                <a:spcPts val="0"/>
              </a:spcBef>
              <a:spcAft>
                <a:spcPts val="0"/>
              </a:spcAft>
            </a:pPr>
            <a:r>
              <a:rPr lang="en-US" sz="1600" b="0" i="0" dirty="0">
                <a:solidFill>
                  <a:schemeClr val="tx1"/>
                </a:solidFill>
                <a:effectLst/>
              </a:rPr>
              <a:t>Senior Vice President</a:t>
            </a:r>
          </a:p>
          <a:p>
            <a:pPr marL="182563">
              <a:spcBef>
                <a:spcPts val="0"/>
              </a:spcBef>
              <a:spcAft>
                <a:spcPts val="0"/>
              </a:spcAft>
            </a:pPr>
            <a:r>
              <a:rPr lang="en-US" sz="1600" b="0" i="0" dirty="0">
                <a:solidFill>
                  <a:schemeClr val="tx1"/>
                </a:solidFill>
                <a:effectLst/>
              </a:rPr>
              <a:t>Sompo-Canopius</a:t>
            </a:r>
          </a:p>
          <a:p>
            <a:pPr marL="182563">
              <a:spcBef>
                <a:spcPts val="0"/>
              </a:spcBef>
              <a:spcAft>
                <a:spcPts val="0"/>
              </a:spcAft>
            </a:pPr>
            <a:endParaRPr lang="en-US" sz="1600" b="1" dirty="0">
              <a:solidFill>
                <a:schemeClr val="tx1"/>
              </a:solidFill>
            </a:endParaRPr>
          </a:p>
          <a:p>
            <a:pPr marL="182563">
              <a:spcBef>
                <a:spcPts val="0"/>
              </a:spcBef>
              <a:spcAft>
                <a:spcPts val="0"/>
              </a:spcAft>
            </a:pPr>
            <a:r>
              <a:rPr lang="en-US" sz="1600" b="1" dirty="0">
                <a:solidFill>
                  <a:schemeClr val="tx1"/>
                </a:solidFill>
              </a:rPr>
              <a:t>Suneeta Padda</a:t>
            </a:r>
            <a:endParaRPr lang="en-US" sz="1600" b="1" i="0" dirty="0">
              <a:solidFill>
                <a:schemeClr val="tx1"/>
              </a:solidFill>
              <a:effectLst/>
            </a:endParaRPr>
          </a:p>
          <a:p>
            <a:pPr marL="182563">
              <a:spcBef>
                <a:spcPts val="0"/>
              </a:spcBef>
              <a:spcAft>
                <a:spcPts val="0"/>
              </a:spcAft>
            </a:pPr>
            <a:r>
              <a:rPr lang="en-US" sz="1600" b="0" i="0" dirty="0">
                <a:solidFill>
                  <a:schemeClr val="tx1"/>
                </a:solidFill>
                <a:effectLst/>
              </a:rPr>
              <a:t>Director</a:t>
            </a:r>
          </a:p>
          <a:p>
            <a:pPr marL="182563">
              <a:spcBef>
                <a:spcPts val="0"/>
              </a:spcBef>
              <a:spcAft>
                <a:spcPts val="0"/>
              </a:spcAft>
            </a:pPr>
            <a:r>
              <a:rPr lang="en-US" sz="1600" dirty="0">
                <a:solidFill>
                  <a:schemeClr val="tx1"/>
                </a:solidFill>
              </a:rPr>
              <a:t>Padda Consulting</a:t>
            </a:r>
            <a:endParaRPr lang="en-GB" sz="1600" dirty="0">
              <a:solidFill>
                <a:schemeClr val="tx1"/>
              </a:solidFill>
            </a:endParaRPr>
          </a:p>
        </p:txBody>
      </p:sp>
      <p:sp>
        <p:nvSpPr>
          <p:cNvPr id="6" name="Rectangle 5">
            <a:extLst>
              <a:ext uri="{FF2B5EF4-FFF2-40B4-BE49-F238E27FC236}">
                <a16:creationId xmlns:a16="http://schemas.microsoft.com/office/drawing/2014/main" id="{705CA93D-E9C1-44A9-ADBB-BB0E9C854DCA}"/>
              </a:ext>
            </a:extLst>
          </p:cNvPr>
          <p:cNvSpPr/>
          <p:nvPr/>
        </p:nvSpPr>
        <p:spPr>
          <a:xfrm>
            <a:off x="443388" y="5992482"/>
            <a:ext cx="6682032" cy="6786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latin typeface="Arial" panose="020B0604020202020204" pitchFamily="34" charset="0"/>
                <a:ea typeface="Calibri" panose="020F0502020204030204" pitchFamily="34" charset="0"/>
              </a:rPr>
              <a:t>For Accelerate delegates in cohort 1,  </a:t>
            </a:r>
            <a:r>
              <a:rPr lang="en-GB" sz="2000" b="1" dirty="0">
                <a:effectLst/>
                <a:latin typeface="Arial" panose="020B0604020202020204" pitchFamily="34" charset="0"/>
                <a:ea typeface="Calibri" panose="020F0502020204030204" pitchFamily="34" charset="0"/>
              </a:rPr>
              <a:t>70%</a:t>
            </a:r>
            <a:r>
              <a:rPr lang="en-GB" sz="1400" dirty="0">
                <a:effectLst/>
                <a:latin typeface="Arial" panose="020B0604020202020204" pitchFamily="34" charset="0"/>
                <a:ea typeface="Calibri" panose="020F0502020204030204" pitchFamily="34" charset="0"/>
              </a:rPr>
              <a:t> of the responders celebrated an improved role, promotion, secondment or role stretch, and </a:t>
            </a:r>
            <a:r>
              <a:rPr lang="en-GB" sz="2000" b="1" dirty="0">
                <a:effectLst/>
                <a:latin typeface="Arial" panose="020B0604020202020204" pitchFamily="34" charset="0"/>
                <a:ea typeface="Calibri" panose="020F0502020204030204" pitchFamily="34" charset="0"/>
              </a:rPr>
              <a:t>50% </a:t>
            </a:r>
            <a:r>
              <a:rPr lang="en-GB" sz="1400" dirty="0">
                <a:effectLst/>
                <a:latin typeface="Arial" panose="020B0604020202020204" pitchFamily="34" charset="0"/>
                <a:ea typeface="Calibri" panose="020F0502020204030204" pitchFamily="34" charset="0"/>
              </a:rPr>
              <a:t>from cohort 2</a:t>
            </a:r>
            <a:endParaRPr lang="en-GB" dirty="0"/>
          </a:p>
        </p:txBody>
      </p:sp>
    </p:spTree>
    <p:extLst>
      <p:ext uri="{BB962C8B-B14F-4D97-AF65-F5344CB8AC3E}">
        <p14:creationId xmlns:p14="http://schemas.microsoft.com/office/powerpoint/2010/main" val="40694917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RNRSTYLE" val="1"/>
</p:tagLst>
</file>

<file path=ppt/tags/tag11.xml><?xml version="1.0" encoding="utf-8"?>
<p:tagLst xmlns:a="http://schemas.openxmlformats.org/drawingml/2006/main" xmlns:r="http://schemas.openxmlformats.org/officeDocument/2006/relationships" xmlns:p="http://schemas.openxmlformats.org/presentationml/2006/main">
  <p:tag name="RNRSTYLE" val="1"/>
</p:tagLst>
</file>

<file path=ppt/tags/tag12.xml><?xml version="1.0" encoding="utf-8"?>
<p:tagLst xmlns:a="http://schemas.openxmlformats.org/drawingml/2006/main" xmlns:r="http://schemas.openxmlformats.org/officeDocument/2006/relationships" xmlns:p="http://schemas.openxmlformats.org/presentationml/2006/main">
  <p:tag name="RNRSTYLE" val="1"/>
</p:tagLst>
</file>

<file path=ppt/tags/tag13.xml><?xml version="1.0" encoding="utf-8"?>
<p:tagLst xmlns:a="http://schemas.openxmlformats.org/drawingml/2006/main" xmlns:r="http://schemas.openxmlformats.org/officeDocument/2006/relationships" xmlns:p="http://schemas.openxmlformats.org/presentationml/2006/main">
  <p:tag name="RNRSTYLE" val="1"/>
</p:tagLst>
</file>

<file path=ppt/tags/tag14.xml><?xml version="1.0" encoding="utf-8"?>
<p:tagLst xmlns:a="http://schemas.openxmlformats.org/drawingml/2006/main" xmlns:r="http://schemas.openxmlformats.org/officeDocument/2006/relationships" xmlns:p="http://schemas.openxmlformats.org/presentationml/2006/main">
  <p:tag name="RNRSTYLE" val="2"/>
</p:tagLst>
</file>

<file path=ppt/tags/tag15.xml><?xml version="1.0" encoding="utf-8"?>
<p:tagLst xmlns:a="http://schemas.openxmlformats.org/drawingml/2006/main" xmlns:r="http://schemas.openxmlformats.org/officeDocument/2006/relationships" xmlns:p="http://schemas.openxmlformats.org/presentationml/2006/main">
  <p:tag name="RNRSTYLE" val="1"/>
</p:tagLst>
</file>

<file path=ppt/tags/tag16.xml><?xml version="1.0" encoding="utf-8"?>
<p:tagLst xmlns:a="http://schemas.openxmlformats.org/drawingml/2006/main" xmlns:r="http://schemas.openxmlformats.org/officeDocument/2006/relationships" xmlns:p="http://schemas.openxmlformats.org/presentationml/2006/main">
  <p:tag name="RNRSTYLE" val="1"/>
</p:tagLst>
</file>

<file path=ppt/tags/tag17.xml><?xml version="1.0" encoding="utf-8"?>
<p:tagLst xmlns:a="http://schemas.openxmlformats.org/drawingml/2006/main" xmlns:r="http://schemas.openxmlformats.org/officeDocument/2006/relationships" xmlns:p="http://schemas.openxmlformats.org/presentationml/2006/main">
  <p:tag name="RNRSTYLE" val="1"/>
</p:tagLst>
</file>

<file path=ppt/tags/tag18.xml><?xml version="1.0" encoding="utf-8"?>
<p:tagLst xmlns:a="http://schemas.openxmlformats.org/drawingml/2006/main" xmlns:r="http://schemas.openxmlformats.org/officeDocument/2006/relationships" xmlns:p="http://schemas.openxmlformats.org/presentationml/2006/main">
  <p:tag name="RNRSTYLE" val="1"/>
</p:tagLst>
</file>

<file path=ppt/tags/tag19.xml><?xml version="1.0" encoding="utf-8"?>
<p:tagLst xmlns:a="http://schemas.openxmlformats.org/drawingml/2006/main" xmlns:r="http://schemas.openxmlformats.org/officeDocument/2006/relationships" xmlns:p="http://schemas.openxmlformats.org/presentationml/2006/main">
  <p:tag name="RNRSTYLE" val="1"/>
</p:tagLst>
</file>

<file path=ppt/tags/tag2.xml><?xml version="1.0" encoding="utf-8"?>
<p:tagLst xmlns:a="http://schemas.openxmlformats.org/drawingml/2006/main" xmlns:r="http://schemas.openxmlformats.org/officeDocument/2006/relationships" xmlns:p="http://schemas.openxmlformats.org/presentationml/2006/main">
  <p:tag name="RNRSTYLE" val="1"/>
</p:tagLst>
</file>

<file path=ppt/tags/tag20.xml><?xml version="1.0" encoding="utf-8"?>
<p:tagLst xmlns:a="http://schemas.openxmlformats.org/drawingml/2006/main" xmlns:r="http://schemas.openxmlformats.org/officeDocument/2006/relationships" xmlns:p="http://schemas.openxmlformats.org/presentationml/2006/main">
  <p:tag name="RNRSTYLE" val="1"/>
</p:tagLst>
</file>

<file path=ppt/tags/tag21.xml><?xml version="1.0" encoding="utf-8"?>
<p:tagLst xmlns:a="http://schemas.openxmlformats.org/drawingml/2006/main" xmlns:r="http://schemas.openxmlformats.org/officeDocument/2006/relationships" xmlns:p="http://schemas.openxmlformats.org/presentationml/2006/main">
  <p:tag name="RNRSTYLE" val="1"/>
</p:tagLst>
</file>

<file path=ppt/tags/tag22.xml><?xml version="1.0" encoding="utf-8"?>
<p:tagLst xmlns:a="http://schemas.openxmlformats.org/drawingml/2006/main" xmlns:r="http://schemas.openxmlformats.org/officeDocument/2006/relationships" xmlns:p="http://schemas.openxmlformats.org/presentationml/2006/main">
  <p:tag name="RNRSTYLE" val="1"/>
</p:tagLst>
</file>

<file path=ppt/tags/tag23.xml><?xml version="1.0" encoding="utf-8"?>
<p:tagLst xmlns:a="http://schemas.openxmlformats.org/drawingml/2006/main" xmlns:r="http://schemas.openxmlformats.org/officeDocument/2006/relationships" xmlns:p="http://schemas.openxmlformats.org/presentationml/2006/main">
  <p:tag name="RNRSTYLE" val="1"/>
</p:tagLst>
</file>

<file path=ppt/tags/tag24.xml><?xml version="1.0" encoding="utf-8"?>
<p:tagLst xmlns:a="http://schemas.openxmlformats.org/drawingml/2006/main" xmlns:r="http://schemas.openxmlformats.org/officeDocument/2006/relationships" xmlns:p="http://schemas.openxmlformats.org/presentationml/2006/main">
  <p:tag name="RNRSTYLE" val="1"/>
</p:tagLst>
</file>

<file path=ppt/tags/tag25.xml><?xml version="1.0" encoding="utf-8"?>
<p:tagLst xmlns:a="http://schemas.openxmlformats.org/drawingml/2006/main" xmlns:r="http://schemas.openxmlformats.org/officeDocument/2006/relationships" xmlns:p="http://schemas.openxmlformats.org/presentationml/2006/main">
  <p:tag name="RNRSTYLE" val="1"/>
</p:tagLst>
</file>

<file path=ppt/tags/tag26.xml><?xml version="1.0" encoding="utf-8"?>
<p:tagLst xmlns:a="http://schemas.openxmlformats.org/drawingml/2006/main" xmlns:r="http://schemas.openxmlformats.org/officeDocument/2006/relationships" xmlns:p="http://schemas.openxmlformats.org/presentationml/2006/main">
  <p:tag name="RNRSTYLE" val="1"/>
</p:tagLst>
</file>

<file path=ppt/tags/tag27.xml><?xml version="1.0" encoding="utf-8"?>
<p:tagLst xmlns:a="http://schemas.openxmlformats.org/drawingml/2006/main" xmlns:r="http://schemas.openxmlformats.org/officeDocument/2006/relationships" xmlns:p="http://schemas.openxmlformats.org/presentationml/2006/main">
  <p:tag name="RNRSTYLE" val="1"/>
</p:tagLst>
</file>

<file path=ppt/tags/tag28.xml><?xml version="1.0" encoding="utf-8"?>
<p:tagLst xmlns:a="http://schemas.openxmlformats.org/drawingml/2006/main" xmlns:r="http://schemas.openxmlformats.org/officeDocument/2006/relationships" xmlns:p="http://schemas.openxmlformats.org/presentationml/2006/main">
  <p:tag name="RNRSTYLE" val="1"/>
</p:tagLst>
</file>

<file path=ppt/tags/tag29.xml><?xml version="1.0" encoding="utf-8"?>
<p:tagLst xmlns:a="http://schemas.openxmlformats.org/drawingml/2006/main" xmlns:r="http://schemas.openxmlformats.org/officeDocument/2006/relationships" xmlns:p="http://schemas.openxmlformats.org/presentationml/2006/main">
  <p:tag name="RNRSTYLE" val="1"/>
</p:tagLst>
</file>

<file path=ppt/tags/tag3.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30.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31.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32.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33.xml><?xml version="1.0" encoding="utf-8"?>
<p:tagLst xmlns:a="http://schemas.openxmlformats.org/drawingml/2006/main" xmlns:r="http://schemas.openxmlformats.org/officeDocument/2006/relationships" xmlns:p="http://schemas.openxmlformats.org/presentationml/2006/main">
  <p:tag name="RNRSTYLE" val="1"/>
</p:tagLst>
</file>

<file path=ppt/tags/tag34.xml><?xml version="1.0" encoding="utf-8"?>
<p:tagLst xmlns:a="http://schemas.openxmlformats.org/drawingml/2006/main" xmlns:r="http://schemas.openxmlformats.org/officeDocument/2006/relationships" xmlns:p="http://schemas.openxmlformats.org/presentationml/2006/main">
  <p:tag name="RNRSTYLE" val="2"/>
</p:tagLst>
</file>

<file path=ppt/tags/tag35.xml><?xml version="1.0" encoding="utf-8"?>
<p:tagLst xmlns:a="http://schemas.openxmlformats.org/drawingml/2006/main" xmlns:r="http://schemas.openxmlformats.org/officeDocument/2006/relationships" xmlns:p="http://schemas.openxmlformats.org/presentationml/2006/main">
  <p:tag name="RNRSTYLE" val="1"/>
</p:tagLst>
</file>

<file path=ppt/tags/tag36.xml><?xml version="1.0" encoding="utf-8"?>
<p:tagLst xmlns:a="http://schemas.openxmlformats.org/drawingml/2006/main" xmlns:r="http://schemas.openxmlformats.org/officeDocument/2006/relationships" xmlns:p="http://schemas.openxmlformats.org/presentationml/2006/main">
  <p:tag name="RNRSTYLE" val="1"/>
</p:tagLst>
</file>

<file path=ppt/tags/tag37.xml><?xml version="1.0" encoding="utf-8"?>
<p:tagLst xmlns:a="http://schemas.openxmlformats.org/drawingml/2006/main" xmlns:r="http://schemas.openxmlformats.org/officeDocument/2006/relationships" xmlns:p="http://schemas.openxmlformats.org/presentationml/2006/main">
  <p:tag name="RNRSTYLE" val="1"/>
</p:tagLst>
</file>

<file path=ppt/tags/tag38.xml><?xml version="1.0" encoding="utf-8"?>
<p:tagLst xmlns:a="http://schemas.openxmlformats.org/drawingml/2006/main" xmlns:r="http://schemas.openxmlformats.org/officeDocument/2006/relationships" xmlns:p="http://schemas.openxmlformats.org/presentationml/2006/main">
  <p:tag name="RNRSTYLE" val="1"/>
</p:tagLst>
</file>

<file path=ppt/tags/tag39.xml><?xml version="1.0" encoding="utf-8"?>
<p:tagLst xmlns:a="http://schemas.openxmlformats.org/drawingml/2006/main" xmlns:r="http://schemas.openxmlformats.org/officeDocument/2006/relationships" xmlns:p="http://schemas.openxmlformats.org/presentationml/2006/main">
  <p:tag name="RNRSTYLE" val="1"/>
</p:tagLst>
</file>

<file path=ppt/tags/tag4.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40.xml><?xml version="1.0" encoding="utf-8"?>
<p:tagLst xmlns:a="http://schemas.openxmlformats.org/drawingml/2006/main" xmlns:r="http://schemas.openxmlformats.org/officeDocument/2006/relationships" xmlns:p="http://schemas.openxmlformats.org/presentationml/2006/main">
  <p:tag name="RNRSTYLE" val="1"/>
</p:tagLst>
</file>

<file path=ppt/tags/tag41.xml><?xml version="1.0" encoding="utf-8"?>
<p:tagLst xmlns:a="http://schemas.openxmlformats.org/drawingml/2006/main" xmlns:r="http://schemas.openxmlformats.org/officeDocument/2006/relationships" xmlns:p="http://schemas.openxmlformats.org/presentationml/2006/main">
  <p:tag name="RNRSTYLE" val="2"/>
</p:tagLst>
</file>

<file path=ppt/tags/tag42.xml><?xml version="1.0" encoding="utf-8"?>
<p:tagLst xmlns:a="http://schemas.openxmlformats.org/drawingml/2006/main" xmlns:r="http://schemas.openxmlformats.org/officeDocument/2006/relationships" xmlns:p="http://schemas.openxmlformats.org/presentationml/2006/main">
  <p:tag name="RNRSTYLE" val="1"/>
</p:tagLst>
</file>

<file path=ppt/tags/tag43.xml><?xml version="1.0" encoding="utf-8"?>
<p:tagLst xmlns:a="http://schemas.openxmlformats.org/drawingml/2006/main" xmlns:r="http://schemas.openxmlformats.org/officeDocument/2006/relationships" xmlns:p="http://schemas.openxmlformats.org/presentationml/2006/main">
  <p:tag name="RNRSTYLE" val="1"/>
</p:tagLst>
</file>

<file path=ppt/tags/tag44.xml><?xml version="1.0" encoding="utf-8"?>
<p:tagLst xmlns:a="http://schemas.openxmlformats.org/drawingml/2006/main" xmlns:r="http://schemas.openxmlformats.org/officeDocument/2006/relationships" xmlns:p="http://schemas.openxmlformats.org/presentationml/2006/main">
  <p:tag name="RNRSTYLE" val="1"/>
</p:tagLst>
</file>

<file path=ppt/tags/tag45.xml><?xml version="1.0" encoding="utf-8"?>
<p:tagLst xmlns:a="http://schemas.openxmlformats.org/drawingml/2006/main" xmlns:r="http://schemas.openxmlformats.org/officeDocument/2006/relationships" xmlns:p="http://schemas.openxmlformats.org/presentationml/2006/main">
  <p:tag name="RNRSTYLE" val="1"/>
</p:tagLst>
</file>

<file path=ppt/tags/tag46.xml><?xml version="1.0" encoding="utf-8"?>
<p:tagLst xmlns:a="http://schemas.openxmlformats.org/drawingml/2006/main" xmlns:r="http://schemas.openxmlformats.org/officeDocument/2006/relationships" xmlns:p="http://schemas.openxmlformats.org/presentationml/2006/main">
  <p:tag name="RNRSTYLE" val="1"/>
</p:tagLst>
</file>

<file path=ppt/tags/tag47.xml><?xml version="1.0" encoding="utf-8"?>
<p:tagLst xmlns:a="http://schemas.openxmlformats.org/drawingml/2006/main" xmlns:r="http://schemas.openxmlformats.org/officeDocument/2006/relationships" xmlns:p="http://schemas.openxmlformats.org/presentationml/2006/main">
  <p:tag name="RNRSTYLE" val="1"/>
</p:tagLst>
</file>

<file path=ppt/tags/tag48.xml><?xml version="1.0" encoding="utf-8"?>
<p:tagLst xmlns:a="http://schemas.openxmlformats.org/drawingml/2006/main" xmlns:r="http://schemas.openxmlformats.org/officeDocument/2006/relationships" xmlns:p="http://schemas.openxmlformats.org/presentationml/2006/main">
  <p:tag name="RNRSTYLE" val="1"/>
</p:tagLst>
</file>

<file path=ppt/tags/tag49.xml><?xml version="1.0" encoding="utf-8"?>
<p:tagLst xmlns:a="http://schemas.openxmlformats.org/drawingml/2006/main" xmlns:r="http://schemas.openxmlformats.org/officeDocument/2006/relationships" xmlns:p="http://schemas.openxmlformats.org/presentationml/2006/main">
  <p:tag name="RNRSTYLE" val="1"/>
</p:tagLst>
</file>

<file path=ppt/tags/tag5.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50.xml><?xml version="1.0" encoding="utf-8"?>
<p:tagLst xmlns:a="http://schemas.openxmlformats.org/drawingml/2006/main" xmlns:r="http://schemas.openxmlformats.org/officeDocument/2006/relationships" xmlns:p="http://schemas.openxmlformats.org/presentationml/2006/main">
  <p:tag name="RNRSTYLE" val="1"/>
</p:tagLst>
</file>

<file path=ppt/tags/tag51.xml><?xml version="1.0" encoding="utf-8"?>
<p:tagLst xmlns:a="http://schemas.openxmlformats.org/drawingml/2006/main" xmlns:r="http://schemas.openxmlformats.org/officeDocument/2006/relationships" xmlns:p="http://schemas.openxmlformats.org/presentationml/2006/main">
  <p:tag name="RNRSTYLE" val="1"/>
</p:tagLst>
</file>

<file path=ppt/tags/tag52.xml><?xml version="1.0" encoding="utf-8"?>
<p:tagLst xmlns:a="http://schemas.openxmlformats.org/drawingml/2006/main" xmlns:r="http://schemas.openxmlformats.org/officeDocument/2006/relationships" xmlns:p="http://schemas.openxmlformats.org/presentationml/2006/main">
  <p:tag name="RNRSTYLE" val="1"/>
</p:tagLst>
</file>

<file path=ppt/tags/tag53.xml><?xml version="1.0" encoding="utf-8"?>
<p:tagLst xmlns:a="http://schemas.openxmlformats.org/drawingml/2006/main" xmlns:r="http://schemas.openxmlformats.org/officeDocument/2006/relationships" xmlns:p="http://schemas.openxmlformats.org/presentationml/2006/main">
  <p:tag name="RNRSTYLE" val="1"/>
</p:tagLst>
</file>

<file path=ppt/tags/tag54.xml><?xml version="1.0" encoding="utf-8"?>
<p:tagLst xmlns:a="http://schemas.openxmlformats.org/drawingml/2006/main" xmlns:r="http://schemas.openxmlformats.org/officeDocument/2006/relationships" xmlns:p="http://schemas.openxmlformats.org/presentationml/2006/main">
  <p:tag name="RNRSTYLE" val="1"/>
</p:tagLst>
</file>

<file path=ppt/tags/tag55.xml><?xml version="1.0" encoding="utf-8"?>
<p:tagLst xmlns:a="http://schemas.openxmlformats.org/drawingml/2006/main" xmlns:r="http://schemas.openxmlformats.org/officeDocument/2006/relationships" xmlns:p="http://schemas.openxmlformats.org/presentationml/2006/main">
  <p:tag name="RNRSTYLE" val="1"/>
</p:tagLst>
</file>

<file path=ppt/tags/tag6.xml><?xml version="1.0" encoding="utf-8"?>
<p:tagLst xmlns:a="http://schemas.openxmlformats.org/drawingml/2006/main" xmlns:r="http://schemas.openxmlformats.org/officeDocument/2006/relationships" xmlns:p="http://schemas.openxmlformats.org/presentationml/2006/main">
  <p:tag name="RNRSTYLE" val="1"/>
</p:tagLst>
</file>

<file path=ppt/tags/tag7.xml><?xml version="1.0" encoding="utf-8"?>
<p:tagLst xmlns:a="http://schemas.openxmlformats.org/drawingml/2006/main" xmlns:r="http://schemas.openxmlformats.org/officeDocument/2006/relationships" xmlns:p="http://schemas.openxmlformats.org/presentationml/2006/main">
  <p:tag name="RNRSTYLE" val="2"/>
</p:tagLst>
</file>

<file path=ppt/tags/tag8.xml><?xml version="1.0" encoding="utf-8"?>
<p:tagLst xmlns:a="http://schemas.openxmlformats.org/drawingml/2006/main" xmlns:r="http://schemas.openxmlformats.org/officeDocument/2006/relationships" xmlns:p="http://schemas.openxmlformats.org/presentationml/2006/main">
  <p:tag name="RNRSTYLE" val="1"/>
</p:tagLst>
</file>

<file path=ppt/tags/tag9.xml><?xml version="1.0" encoding="utf-8"?>
<p:tagLst xmlns:a="http://schemas.openxmlformats.org/drawingml/2006/main" xmlns:r="http://schemas.openxmlformats.org/officeDocument/2006/relationships" xmlns:p="http://schemas.openxmlformats.org/presentationml/2006/main">
  <p:tag name="RNRSTYLE" val="1"/>
</p:tagLst>
</file>

<file path=ppt/theme/theme1.xml><?xml version="1.0" encoding="utf-8"?>
<a:theme xmlns:a="http://schemas.openxmlformats.org/drawingml/2006/main" name="Lloyd's Presentation Deck">
  <a:themeElements>
    <a:clrScheme name="Lloyd's 2016">
      <a:dk1>
        <a:sysClr val="windowText" lastClr="000000"/>
      </a:dk1>
      <a:lt1>
        <a:sysClr val="window" lastClr="FFFFFF"/>
      </a:lt1>
      <a:dk2>
        <a:srgbClr val="717C7C"/>
      </a:dk2>
      <a:lt2>
        <a:srgbClr val="282F54"/>
      </a:lt2>
      <a:accent1>
        <a:srgbClr val="1E35BF"/>
      </a:accent1>
      <a:accent2>
        <a:srgbClr val="78E0C2"/>
      </a:accent2>
      <a:accent3>
        <a:srgbClr val="FF5A00"/>
      </a:accent3>
      <a:accent4>
        <a:srgbClr val="E60000"/>
      </a:accent4>
      <a:accent5>
        <a:srgbClr val="2CBAD8"/>
      </a:accent5>
      <a:accent6>
        <a:srgbClr val="F200C2"/>
      </a:accent6>
      <a:hlink>
        <a:srgbClr val="FFD200"/>
      </a:hlink>
      <a:folHlink>
        <a:srgbClr val="78E0C2"/>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deck master.potx" id="{5F772443-CE73-4E73-B9DB-69AE7D07F59B}" vid="{21B77EAB-0E77-4B90-88B7-3FD21D897A37}"/>
    </a:ext>
  </a:extLst>
</a:theme>
</file>

<file path=ppt/theme/theme2.xml><?xml version="1.0" encoding="utf-8"?>
<a:theme xmlns:a="http://schemas.openxmlformats.org/drawingml/2006/main" name="1_Lloyd's Presentation Deck">
  <a:themeElements>
    <a:clrScheme name="Lloyd's 2016">
      <a:dk1>
        <a:sysClr val="windowText" lastClr="000000"/>
      </a:dk1>
      <a:lt1>
        <a:sysClr val="window" lastClr="FFFFFF"/>
      </a:lt1>
      <a:dk2>
        <a:srgbClr val="717C7C"/>
      </a:dk2>
      <a:lt2>
        <a:srgbClr val="282F54"/>
      </a:lt2>
      <a:accent1>
        <a:srgbClr val="1E35BF"/>
      </a:accent1>
      <a:accent2>
        <a:srgbClr val="78E0C2"/>
      </a:accent2>
      <a:accent3>
        <a:srgbClr val="FF5A00"/>
      </a:accent3>
      <a:accent4>
        <a:srgbClr val="E60000"/>
      </a:accent4>
      <a:accent5>
        <a:srgbClr val="2CBAD8"/>
      </a:accent5>
      <a:accent6>
        <a:srgbClr val="F200C2"/>
      </a:accent6>
      <a:hlink>
        <a:srgbClr val="FFD200"/>
      </a:hlink>
      <a:folHlink>
        <a:srgbClr val="78E0C2"/>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deck master.potx" id="{5F772443-CE73-4E73-B9DB-69AE7D07F59B}" vid="{21B77EAB-0E77-4B90-88B7-3FD21D897A37}"/>
    </a:ext>
  </a:extLst>
</a:theme>
</file>

<file path=ppt/theme/theme3.xml><?xml version="1.0" encoding="utf-8"?>
<a:theme xmlns:a="http://schemas.openxmlformats.org/drawingml/2006/main" name="Office Theme">
  <a:themeElements>
    <a:clrScheme name="Lloyds Print">
      <a:dk1>
        <a:sysClr val="windowText" lastClr="000000"/>
      </a:dk1>
      <a:lt1>
        <a:sysClr val="window" lastClr="FFFFFF"/>
      </a:lt1>
      <a:dk2>
        <a:srgbClr val="003B4C"/>
      </a:dk2>
      <a:lt2>
        <a:srgbClr val="A1A1A2"/>
      </a:lt2>
      <a:accent1>
        <a:srgbClr val="1E35BF"/>
      </a:accent1>
      <a:accent2>
        <a:srgbClr val="282F54"/>
      </a:accent2>
      <a:accent3>
        <a:srgbClr val="0021A4"/>
      </a:accent3>
      <a:accent4>
        <a:srgbClr val="0A4BB7"/>
      </a:accent4>
      <a:accent5>
        <a:srgbClr val="A1A1A2"/>
      </a:accent5>
      <a:accent6>
        <a:srgbClr val="717C7C"/>
      </a:accent6>
      <a:hlink>
        <a:srgbClr val="16284C"/>
      </a:hlink>
      <a:folHlink>
        <a:srgbClr val="8B8A8E"/>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Lloyds Print">
      <a:dk1>
        <a:sysClr val="windowText" lastClr="000000"/>
      </a:dk1>
      <a:lt1>
        <a:sysClr val="window" lastClr="FFFFFF"/>
      </a:lt1>
      <a:dk2>
        <a:srgbClr val="003B4C"/>
      </a:dk2>
      <a:lt2>
        <a:srgbClr val="A1A1A2"/>
      </a:lt2>
      <a:accent1>
        <a:srgbClr val="1E35BF"/>
      </a:accent1>
      <a:accent2>
        <a:srgbClr val="282F54"/>
      </a:accent2>
      <a:accent3>
        <a:srgbClr val="0021A4"/>
      </a:accent3>
      <a:accent4>
        <a:srgbClr val="0A4BB7"/>
      </a:accent4>
      <a:accent5>
        <a:srgbClr val="A1A1A2"/>
      </a:accent5>
      <a:accent6>
        <a:srgbClr val="717C7C"/>
      </a:accent6>
      <a:hlink>
        <a:srgbClr val="16284C"/>
      </a:hlink>
      <a:folHlink>
        <a:srgbClr val="8B8A8E"/>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b809eeb-5f9e-4dfe-b725-be28738cdc96" xsi:nil="true"/>
    <_ip_UnifiedCompliancePolicyProperties xmlns="http://schemas.microsoft.com/sharepoint/v3" xsi:nil="true"/>
    <lcf76f155ced4ddcb4097134ff3c332f xmlns="bb169b7f-b0bd-4c2f-b55e-e951a60381fc">
      <Terms xmlns="http://schemas.microsoft.com/office/infopath/2007/PartnerControls"/>
    </lcf76f155ced4ddcb4097134ff3c332f>
    <SharedWithUsers xmlns="ab809eeb-5f9e-4dfe-b725-be28738cdc96">
      <UserInfo>
        <DisplayName>Thrussell, Hazel</DisplayName>
        <AccountId>146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1FF15E18C2134FA5DBED40922F101F" ma:contentTypeVersion="19" ma:contentTypeDescription="Create a new document." ma:contentTypeScope="" ma:versionID="a9cd7fb606a28450b1e12bf5a990c147">
  <xsd:schema xmlns:xsd="http://www.w3.org/2001/XMLSchema" xmlns:xs="http://www.w3.org/2001/XMLSchema" xmlns:p="http://schemas.microsoft.com/office/2006/metadata/properties" xmlns:ns1="http://schemas.microsoft.com/sharepoint/v3" xmlns:ns2="bb169b7f-b0bd-4c2f-b55e-e951a60381fc" xmlns:ns3="ab809eeb-5f9e-4dfe-b725-be28738cdc96" targetNamespace="http://schemas.microsoft.com/office/2006/metadata/properties" ma:root="true" ma:fieldsID="04eb6a7bdb2ce0898ead8cdf6faaaf71" ns1:_="" ns2:_="" ns3:_="">
    <xsd:import namespace="http://schemas.microsoft.com/sharepoint/v3"/>
    <xsd:import namespace="bb169b7f-b0bd-4c2f-b55e-e951a60381fc"/>
    <xsd:import namespace="ab809eeb-5f9e-4dfe-b725-be28738cdc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169b7f-b0bd-4c2f-b55e-e951a6038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a62c2d-09df-4e68-912c-3f87823c84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809eeb-5f9e-4dfe-b725-be28738cdc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87a4b1-463c-48d1-908d-1232b2794eff}" ma:internalName="TaxCatchAll" ma:showField="CatchAllData" ma:web="ab809eeb-5f9e-4dfe-b725-be28738cdc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B6D3B6-FE50-4B99-8796-7B1EF80994DB}">
  <ds:schemaRefs>
    <ds:schemaRef ds:uri="http://schemas.microsoft.com/sharepoint/v3/contenttype/forms"/>
  </ds:schemaRefs>
</ds:datastoreItem>
</file>

<file path=customXml/itemProps2.xml><?xml version="1.0" encoding="utf-8"?>
<ds:datastoreItem xmlns:ds="http://schemas.openxmlformats.org/officeDocument/2006/customXml" ds:itemID="{8A82C64C-0E45-4647-96FC-82C21D39A184}">
  <ds:schemaRefs>
    <ds:schemaRef ds:uri="http://purl.org/dc/dcmitype/"/>
    <ds:schemaRef ds:uri="http://schemas.microsoft.com/office/2006/documentManagement/types"/>
    <ds:schemaRef ds:uri="bb169b7f-b0bd-4c2f-b55e-e951a60381fc"/>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ab809eeb-5f9e-4dfe-b725-be28738cdc96"/>
    <ds:schemaRef ds:uri="http://schemas.microsoft.com/sharepoint/v3"/>
    <ds:schemaRef ds:uri="http://purl.org/dc/elements/1.1/"/>
  </ds:schemaRefs>
</ds:datastoreItem>
</file>

<file path=customXml/itemProps3.xml><?xml version="1.0" encoding="utf-8"?>
<ds:datastoreItem xmlns:ds="http://schemas.openxmlformats.org/officeDocument/2006/customXml" ds:itemID="{466EF339-7695-4596-A3A5-26E532648E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169b7f-b0bd-4c2f-b55e-e951a60381fc"/>
    <ds:schemaRef ds:uri="ab809eeb-5f9e-4dfe-b725-be28738cdc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2016 Lloyds Print</Template>
  <TotalTime>5647</TotalTime>
  <Words>1955</Words>
  <Application>Microsoft Office PowerPoint</Application>
  <PresentationFormat>Custom</PresentationFormat>
  <Paragraphs>251</Paragraphs>
  <Slides>9</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Arial,Sans-Serif</vt:lpstr>
      <vt:lpstr>Calibri</vt:lpstr>
      <vt:lpstr>Lloyd's Presentation Deck</vt:lpstr>
      <vt:lpstr>1_Lloyd's Presentation Deck</vt:lpstr>
      <vt:lpstr>Lloyd’s Accelerate Programme  Developing our Future Ethnic  Minority Talent </vt:lpstr>
      <vt:lpstr>Accelerate Programme Objectives</vt:lpstr>
      <vt:lpstr>Accelerate</vt:lpstr>
      <vt:lpstr>Accelerate Programme Design  </vt:lpstr>
      <vt:lpstr>Accelerate  Module Overviews</vt:lpstr>
      <vt:lpstr>Accelerate</vt:lpstr>
      <vt:lpstr>Accelerate</vt:lpstr>
      <vt:lpstr>Accelerate Application Criteria</vt:lpstr>
      <vt:lpstr>Accelerate  </vt:lpstr>
    </vt:vector>
  </TitlesOfParts>
  <Company>Lloyd's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McKibbin, Natasha</dc:creator>
  <cp:lastModifiedBy>Boyle, Aaron</cp:lastModifiedBy>
  <cp:revision>158</cp:revision>
  <cp:lastPrinted>2022-06-16T12:28:02Z</cp:lastPrinted>
  <dcterms:created xsi:type="dcterms:W3CDTF">2018-08-13T07:53:44Z</dcterms:created>
  <dcterms:modified xsi:type="dcterms:W3CDTF">2023-10-03T14:07:11Z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3b4ac1b-ad46-41e5-bbef-cfcc59b99d32_Enabled">
    <vt:lpwstr>true</vt:lpwstr>
  </property>
  <property fmtid="{D5CDD505-2E9C-101B-9397-08002B2CF9AE}" pid="3" name="MSIP_Label_b3b4ac1b-ad46-41e5-bbef-cfcc59b99d32_SetDate">
    <vt:lpwstr>2023-05-04T08:48:39Z</vt:lpwstr>
  </property>
  <property fmtid="{D5CDD505-2E9C-101B-9397-08002B2CF9AE}" pid="4" name="MSIP_Label_b3b4ac1b-ad46-41e5-bbef-cfcc59b99d32_Method">
    <vt:lpwstr>Standard</vt:lpwstr>
  </property>
  <property fmtid="{D5CDD505-2E9C-101B-9397-08002B2CF9AE}" pid="5" name="MSIP_Label_b3b4ac1b-ad46-41e5-bbef-cfcc59b99d32_Name">
    <vt:lpwstr>b3b4ac1b-ad46-41e5-bbef-cfcc59b99d32</vt:lpwstr>
  </property>
  <property fmtid="{D5CDD505-2E9C-101B-9397-08002B2CF9AE}" pid="6" name="MSIP_Label_b3b4ac1b-ad46-41e5-bbef-cfcc59b99d32_SiteId">
    <vt:lpwstr>8df4b91e-bf72-411d-9902-5ecc8f1e6c11</vt:lpwstr>
  </property>
  <property fmtid="{D5CDD505-2E9C-101B-9397-08002B2CF9AE}" pid="7" name="MSIP_Label_b3b4ac1b-ad46-41e5-bbef-cfcc59b99d32_ActionId">
    <vt:lpwstr>8ce4cbf6-f087-4e8f-8871-88873fcaf860</vt:lpwstr>
  </property>
  <property fmtid="{D5CDD505-2E9C-101B-9397-08002B2CF9AE}" pid="8" name="MSIP_Label_b3b4ac1b-ad46-41e5-bbef-cfcc59b99d32_ContentBits">
    <vt:lpwstr>2</vt:lpwstr>
  </property>
  <property fmtid="{D5CDD505-2E9C-101B-9397-08002B2CF9AE}" pid="9" name="ContentTypeId">
    <vt:lpwstr>0x010100FD1FF15E18C2134FA5DBED40922F101F</vt:lpwstr>
  </property>
  <property fmtid="{D5CDD505-2E9C-101B-9397-08002B2CF9AE}" pid="10" name="MediaServiceImageTags">
    <vt:lpwstr/>
  </property>
</Properties>
</file>